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omments/modernComment_10D_5E2E7E41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6" r:id="rId6"/>
    <p:sldId id="259" r:id="rId7"/>
    <p:sldId id="267" r:id="rId8"/>
    <p:sldId id="260" r:id="rId9"/>
    <p:sldId id="261" r:id="rId10"/>
    <p:sldId id="268" r:id="rId11"/>
    <p:sldId id="262" r:id="rId12"/>
    <p:sldId id="263" r:id="rId13"/>
    <p:sldId id="269" r:id="rId14"/>
    <p:sldId id="271" r:id="rId15"/>
    <p:sldId id="270" r:id="rId16"/>
    <p:sldId id="311" r:id="rId17"/>
    <p:sldId id="312" r:id="rId18"/>
    <p:sldId id="313" r:id="rId19"/>
    <p:sldId id="315" r:id="rId20"/>
    <p:sldId id="264" r:id="rId21"/>
    <p:sldId id="265" r:id="rId22"/>
  </p:sldIdLst>
  <p:sldSz cx="18288000" cy="10287000"/>
  <p:notesSz cx="6858000" cy="9144000"/>
  <p:embeddedFontLst>
    <p:embeddedFont>
      <p:font typeface="เอฟซี เดซี่" panose="020B0604020202020204" charset="-3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59DD90-F143-37BD-FFD8-224B86ED7022}" name="خالصه حامد سيف المحفوظيه" initials="خ" userId="S::K148491@moe.om::032f49ca-10b3-4545-b26f-b1b5396ff4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516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omments/modernComment_10D_5E2E7E4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A362172-DF47-4CBA-A2CA-7D72E6814667}" authorId="{7659DD90-F143-37BD-FFD8-224B86ED7022}" created="2025-04-21T08:19:56.209">
    <pc:sldMkLst xmlns:pc="http://schemas.microsoft.com/office/powerpoint/2013/main/command">
      <pc:docMk/>
      <pc:sldMk cId="1580105281" sldId="269"/>
    </pc:sldMkLst>
    <p188:txBody>
      <a:bodyPr/>
      <a:lstStyle/>
      <a:p>
        <a:r>
          <a:rPr lang="ar-OM"/>
          <a:t>درس الذكاء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dirty="0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23/10/1446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9546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23/10/1446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395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r">
              <a:defRPr sz="6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23/10/1446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8435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23/10/1446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557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23/10/1446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2468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23/10/1446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750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23/10/1446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9579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r">
              <a:defRPr sz="3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23/10/1446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572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r">
              <a:defRPr sz="3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ar-SA" dirty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23/10/1446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2963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23/10/1446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4051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E9F-BA98-4BA7-A578-3BEF137FC3F3}" type="datetimeFigureOut">
              <a:rPr lang="ar-SA" smtClean="0"/>
              <a:pPr/>
              <a:t>23/10/1446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8657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dirty="0"/>
              <a:t>انقر لتحرير أنماط النص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14E9F-BA98-4BA7-A578-3BEF137FC3F3}" type="datetimeFigureOut">
              <a:rPr lang="ar-SA" smtClean="0"/>
              <a:pPr/>
              <a:t>23/10/1446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E06C0-9FC5-4E14-9493-13878AD61E8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650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1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r" defTabSz="1371600" rtl="1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r" defTabSz="1371600" rtl="1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r" defTabSz="1371600" rtl="1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r" defTabSz="1371600" rtl="1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r" defTabSz="1371600" rtl="1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r" defTabSz="1371600" rtl="1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r" defTabSz="1371600" rtl="1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r" defTabSz="1371600" rtl="1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r" defTabSz="1371600" rtl="1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r" defTabSz="1371600" rtl="1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7.svg"/><Relationship Id="rId4" Type="http://schemas.openxmlformats.org/officeDocument/2006/relationships/image" Target="../media/image9.sv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slide" Target="slide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sv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31.jpeg"/><Relationship Id="rId2" Type="http://schemas.microsoft.com/office/2018/10/relationships/comments" Target="../comments/modernComment_10D_5E2E7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5" Type="http://schemas.openxmlformats.org/officeDocument/2006/relationships/image" Target="../media/image34.png"/><Relationship Id="rId10" Type="http://schemas.openxmlformats.org/officeDocument/2006/relationships/image" Target="../media/image11.svg"/><Relationship Id="rId4" Type="http://schemas.openxmlformats.org/officeDocument/2006/relationships/slide" Target="slide2.xml"/><Relationship Id="rId9" Type="http://schemas.openxmlformats.org/officeDocument/2006/relationships/image" Target="../media/image10.png"/><Relationship Id="rId1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sv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slide" Target="slide2.xml"/><Relationship Id="rId4" Type="http://schemas.openxmlformats.org/officeDocument/2006/relationships/image" Target="../media/image7.sv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slide" Target="slide2.xml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36.png"/><Relationship Id="rId10" Type="http://schemas.openxmlformats.org/officeDocument/2006/relationships/image" Target="../media/image40.gif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36.png"/><Relationship Id="rId10" Type="http://schemas.openxmlformats.org/officeDocument/2006/relationships/image" Target="../media/image40.gif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44.png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49.png"/><Relationship Id="rId5" Type="http://schemas.openxmlformats.org/officeDocument/2006/relationships/image" Target="../media/image36.pn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51.svg"/><Relationship Id="rId17" Type="http://schemas.openxmlformats.org/officeDocument/2006/relationships/hyperlink" Target="https://www.liveworksheets.com/w/ar/allght-alrbyt/1808527" TargetMode="External"/><Relationship Id="rId2" Type="http://schemas.openxmlformats.org/officeDocument/2006/relationships/image" Target="../media/image2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50.png"/><Relationship Id="rId5" Type="http://schemas.openxmlformats.org/officeDocument/2006/relationships/image" Target="../media/image8.png"/><Relationship Id="rId15" Type="http://schemas.openxmlformats.org/officeDocument/2006/relationships/image" Target="../media/image12.png"/><Relationship Id="rId10" Type="http://schemas.openxmlformats.org/officeDocument/2006/relationships/slide" Target="slide2.xml"/><Relationship Id="rId4" Type="http://schemas.openxmlformats.org/officeDocument/2006/relationships/image" Target="../media/image7.svg"/><Relationship Id="rId9" Type="http://schemas.openxmlformats.org/officeDocument/2006/relationships/image" Target="../media/image5.png"/><Relationship Id="rId14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slide" Target="slide4.xml"/><Relationship Id="rId18" Type="http://schemas.openxmlformats.org/officeDocument/2006/relationships/slide" Target="slide10.xml"/><Relationship Id="rId3" Type="http://schemas.openxmlformats.org/officeDocument/2006/relationships/image" Target="../media/image6.png"/><Relationship Id="rId21" Type="http://schemas.openxmlformats.org/officeDocument/2006/relationships/image" Target="../media/image1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slide" Target="slide9.xml"/><Relationship Id="rId2" Type="http://schemas.openxmlformats.org/officeDocument/2006/relationships/image" Target="../media/image2.png"/><Relationship Id="rId16" Type="http://schemas.openxmlformats.org/officeDocument/2006/relationships/slide" Target="slide8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24" Type="http://schemas.openxmlformats.org/officeDocument/2006/relationships/slide" Target="slide19.xml"/><Relationship Id="rId5" Type="http://schemas.openxmlformats.org/officeDocument/2006/relationships/image" Target="../media/image8.png"/><Relationship Id="rId15" Type="http://schemas.openxmlformats.org/officeDocument/2006/relationships/slide" Target="slide6.xml"/><Relationship Id="rId23" Type="http://schemas.openxmlformats.org/officeDocument/2006/relationships/slide" Target="slide15.xml"/><Relationship Id="rId10" Type="http://schemas.openxmlformats.org/officeDocument/2006/relationships/slide" Target="slide3.xml"/><Relationship Id="rId19" Type="http://schemas.openxmlformats.org/officeDocument/2006/relationships/slide" Target="slide11.xml"/><Relationship Id="rId4" Type="http://schemas.openxmlformats.org/officeDocument/2006/relationships/image" Target="../media/image7.svg"/><Relationship Id="rId9" Type="http://schemas.openxmlformats.org/officeDocument/2006/relationships/image" Target="../media/image5.png"/><Relationship Id="rId14" Type="http://schemas.openxmlformats.org/officeDocument/2006/relationships/slide" Target="slide5.xml"/><Relationship Id="rId22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slide" Target="slide2.xm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3.sv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sv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7.svg"/><Relationship Id="rId10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../Desktop/&#1602;&#1575;&#1604;&#1576;%20&#1578;&#1601;&#1575;&#1593;&#1604;&#1610;%20&#1604;&#1604;&#1571;&#1591;&#1601;&#1575;&#1604;%20(&#1575;&#1604;&#1587;&#1575;&#1581;&#1585;)%20-%20&#1605;&#1608;&#1602;&#1593;%20&#1575;&#1606;&#1580;&#1586;.pptx" TargetMode="External"/><Relationship Id="rId3" Type="http://schemas.openxmlformats.org/officeDocument/2006/relationships/slide" Target="slide2.xml"/><Relationship Id="rId7" Type="http://schemas.openxmlformats.org/officeDocument/2006/relationships/image" Target="../media/image9.svg"/><Relationship Id="rId12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sv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4.sv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sv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png"/><Relationship Id="rId3" Type="http://schemas.openxmlformats.org/officeDocument/2006/relationships/slide" Target="slide2.xml"/><Relationship Id="rId7" Type="http://schemas.openxmlformats.org/officeDocument/2006/relationships/image" Target="../media/image7.sv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9.svg"/><Relationship Id="rId15" Type="http://schemas.openxmlformats.org/officeDocument/2006/relationships/image" Target="../media/image24.emf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1.sv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slide" Target="slide2.xml"/><Relationship Id="rId4" Type="http://schemas.openxmlformats.org/officeDocument/2006/relationships/image" Target="../media/image7.sv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Zyi2TR2FJU?feature=oembed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8.jpeg"/><Relationship Id="rId5" Type="http://schemas.openxmlformats.org/officeDocument/2006/relationships/image" Target="../media/image9.svg"/><Relationship Id="rId10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3" name="Freeform 3"/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4" name="Freeform 4"/>
          <p:cNvSpPr/>
          <p:nvPr/>
        </p:nvSpPr>
        <p:spPr>
          <a:xfrm>
            <a:off x="5136956" y="1050106"/>
            <a:ext cx="8014087" cy="6717262"/>
          </a:xfrm>
          <a:custGeom>
            <a:avLst/>
            <a:gdLst/>
            <a:ahLst/>
            <a:cxnLst/>
            <a:rect l="l" t="t" r="r" b="b"/>
            <a:pathLst>
              <a:path w="8014087" h="6717262">
                <a:moveTo>
                  <a:pt x="0" y="0"/>
                </a:moveTo>
                <a:lnTo>
                  <a:pt x="8014088" y="0"/>
                </a:lnTo>
                <a:lnTo>
                  <a:pt x="8014088" y="6717262"/>
                </a:lnTo>
                <a:lnTo>
                  <a:pt x="0" y="6717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5" name="Freeform 5"/>
          <p:cNvSpPr/>
          <p:nvPr/>
        </p:nvSpPr>
        <p:spPr>
          <a:xfrm>
            <a:off x="469011" y="5603191"/>
            <a:ext cx="5750444" cy="4061251"/>
          </a:xfrm>
          <a:custGeom>
            <a:avLst/>
            <a:gdLst/>
            <a:ahLst/>
            <a:cxnLst/>
            <a:rect l="l" t="t" r="r" b="b"/>
            <a:pathLst>
              <a:path w="5750444" h="4061251">
                <a:moveTo>
                  <a:pt x="0" y="0"/>
                </a:moveTo>
                <a:lnTo>
                  <a:pt x="5750444" y="0"/>
                </a:lnTo>
                <a:lnTo>
                  <a:pt x="5750444" y="4061251"/>
                </a:lnTo>
                <a:lnTo>
                  <a:pt x="0" y="40612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6" name="Freeform 6"/>
          <p:cNvSpPr/>
          <p:nvPr/>
        </p:nvSpPr>
        <p:spPr>
          <a:xfrm>
            <a:off x="12379999" y="5491916"/>
            <a:ext cx="5908001" cy="4172526"/>
          </a:xfrm>
          <a:custGeom>
            <a:avLst/>
            <a:gdLst/>
            <a:ahLst/>
            <a:cxnLst/>
            <a:rect l="l" t="t" r="r" b="b"/>
            <a:pathLst>
              <a:path w="5908001" h="4172526">
                <a:moveTo>
                  <a:pt x="0" y="0"/>
                </a:moveTo>
                <a:lnTo>
                  <a:pt x="5908001" y="0"/>
                </a:lnTo>
                <a:lnTo>
                  <a:pt x="5908001" y="4172526"/>
                </a:lnTo>
                <a:lnTo>
                  <a:pt x="0" y="4172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7" name="Freeform 7"/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8" name="Freeform 8"/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9" name="Freeform 9"/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grpSp>
        <p:nvGrpSpPr>
          <p:cNvPr id="10" name="Group 10"/>
          <p:cNvGrpSpPr/>
          <p:nvPr/>
        </p:nvGrpSpPr>
        <p:grpSpPr>
          <a:xfrm>
            <a:off x="6282945" y="5610336"/>
            <a:ext cx="6097054" cy="897366"/>
            <a:chOff x="0" y="0"/>
            <a:chExt cx="1605808" cy="2363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05808" cy="236343"/>
            </a:xfrm>
            <a:custGeom>
              <a:avLst/>
              <a:gdLst/>
              <a:ahLst/>
              <a:cxnLst/>
              <a:rect l="l" t="t" r="r" b="b"/>
              <a:pathLst>
                <a:path w="1605808" h="236343">
                  <a:moveTo>
                    <a:pt x="64759" y="0"/>
                  </a:moveTo>
                  <a:lnTo>
                    <a:pt x="1541050" y="0"/>
                  </a:lnTo>
                  <a:cubicBezTo>
                    <a:pt x="1576815" y="0"/>
                    <a:pt x="1605808" y="28994"/>
                    <a:pt x="1605808" y="64759"/>
                  </a:cubicBezTo>
                  <a:lnTo>
                    <a:pt x="1605808" y="171585"/>
                  </a:lnTo>
                  <a:cubicBezTo>
                    <a:pt x="1605808" y="188760"/>
                    <a:pt x="1598986" y="205231"/>
                    <a:pt x="1586841" y="217376"/>
                  </a:cubicBezTo>
                  <a:cubicBezTo>
                    <a:pt x="1574696" y="229521"/>
                    <a:pt x="1558225" y="236343"/>
                    <a:pt x="1541050" y="236343"/>
                  </a:cubicBezTo>
                  <a:lnTo>
                    <a:pt x="64759" y="236343"/>
                  </a:lnTo>
                  <a:cubicBezTo>
                    <a:pt x="47584" y="236343"/>
                    <a:pt x="31112" y="229521"/>
                    <a:pt x="18967" y="217376"/>
                  </a:cubicBezTo>
                  <a:cubicBezTo>
                    <a:pt x="6823" y="205231"/>
                    <a:pt x="0" y="188760"/>
                    <a:pt x="0" y="171585"/>
                  </a:cubicBezTo>
                  <a:lnTo>
                    <a:pt x="0" y="64759"/>
                  </a:lnTo>
                  <a:cubicBezTo>
                    <a:pt x="0" y="47584"/>
                    <a:pt x="6823" y="31112"/>
                    <a:pt x="18967" y="18967"/>
                  </a:cubicBezTo>
                  <a:cubicBezTo>
                    <a:pt x="31112" y="6823"/>
                    <a:pt x="47584" y="0"/>
                    <a:pt x="64759" y="0"/>
                  </a:cubicBezTo>
                  <a:close/>
                </a:path>
              </a:pathLst>
            </a:custGeom>
            <a:solidFill>
              <a:srgbClr val="FF8F47"/>
            </a:solidFill>
          </p:spPr>
          <p:txBody>
            <a:bodyPr/>
            <a:lstStyle/>
            <a:p>
              <a:endParaRPr lang="ar-OM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605808" cy="274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4" name="Freeform 14"/>
          <p:cNvSpPr/>
          <p:nvPr/>
        </p:nvSpPr>
        <p:spPr>
          <a:xfrm>
            <a:off x="3714268" y="4117889"/>
            <a:ext cx="1319550" cy="1374027"/>
          </a:xfrm>
          <a:custGeom>
            <a:avLst/>
            <a:gdLst/>
            <a:ahLst/>
            <a:cxnLst/>
            <a:rect l="l" t="t" r="r" b="b"/>
            <a:pathLst>
              <a:path w="1319550" h="1374027">
                <a:moveTo>
                  <a:pt x="0" y="0"/>
                </a:moveTo>
                <a:lnTo>
                  <a:pt x="1319550" y="0"/>
                </a:lnTo>
                <a:lnTo>
                  <a:pt x="1319550" y="1374027"/>
                </a:lnTo>
                <a:lnTo>
                  <a:pt x="0" y="13740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6C5007D-F899-E9E7-0794-C0AB8F55FB46}"/>
              </a:ext>
            </a:extLst>
          </p:cNvPr>
          <p:cNvSpPr/>
          <p:nvPr/>
        </p:nvSpPr>
        <p:spPr>
          <a:xfrm>
            <a:off x="6553496" y="2380728"/>
            <a:ext cx="518100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OM" sz="6600" b="1" dirty="0">
                <a:ln/>
                <a:solidFill>
                  <a:schemeClr val="accent3">
                    <a:lumMod val="75000"/>
                  </a:schemeClr>
                </a:solidFill>
              </a:rPr>
              <a:t>درس تطبيقي في التعبير الكتابي</a:t>
            </a:r>
            <a:endParaRPr lang="ar-SA" sz="6600" b="1" cap="none" spc="0" dirty="0">
              <a:ln/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96C21EF-7477-1625-A8EE-7AFF41EDA4BF}"/>
              </a:ext>
            </a:extLst>
          </p:cNvPr>
          <p:cNvSpPr/>
          <p:nvPr/>
        </p:nvSpPr>
        <p:spPr>
          <a:xfrm>
            <a:off x="6404816" y="5611113"/>
            <a:ext cx="55915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OM" sz="5400" b="1" dirty="0">
                <a:ln/>
                <a:solidFill>
                  <a:schemeClr val="bg1"/>
                </a:solidFill>
              </a:rPr>
              <a:t>تنفيذ: خالصة المحفوظي</a:t>
            </a:r>
            <a:endParaRPr lang="ar-SA" sz="5400" b="1" cap="none" spc="0" dirty="0">
              <a:ln/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3" name="Freeform 3"/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5" name="Freeform 5"/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7" name="Freeform 7"/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grpSp>
        <p:nvGrpSpPr>
          <p:cNvPr id="8" name="Group 8"/>
          <p:cNvGrpSpPr/>
          <p:nvPr/>
        </p:nvGrpSpPr>
        <p:grpSpPr>
          <a:xfrm>
            <a:off x="3962400" y="1349557"/>
            <a:ext cx="10515599" cy="1524508"/>
            <a:chOff x="0" y="0"/>
            <a:chExt cx="2409833" cy="4015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endParaRPr lang="ar-OM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3802813" y="5915266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3"/>
                </a:lnTo>
                <a:lnTo>
                  <a:pt x="0" y="43586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2" name="Freeform 12"/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896B7FF-8AF9-277B-A786-F5E931EDB507}"/>
              </a:ext>
            </a:extLst>
          </p:cNvPr>
          <p:cNvSpPr txBox="1"/>
          <p:nvPr/>
        </p:nvSpPr>
        <p:spPr>
          <a:xfrm>
            <a:off x="2663815" y="1887253"/>
            <a:ext cx="12963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400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لننتقل الآن إلى التعبير الكتابي ف الكتاب المدرسي ولنطبق عليه</a:t>
            </a:r>
            <a:endParaRPr kumimoji="0" lang="ar-SA" sz="400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298FA4DB-2F35-170B-B21C-4CFB8159C7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7792" y="2874065"/>
            <a:ext cx="11978414" cy="1769462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4" name="Freeform 4"/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3" name="Freeform 3"/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4" name="Freeform 4"/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5" name="Freeform 5"/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6" name="Freeform 6"/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7" name="Freeform 7"/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grpSp>
        <p:nvGrpSpPr>
          <p:cNvPr id="8" name="Group 8"/>
          <p:cNvGrpSpPr/>
          <p:nvPr/>
        </p:nvGrpSpPr>
        <p:grpSpPr>
          <a:xfrm>
            <a:off x="4617509" y="298773"/>
            <a:ext cx="9149836" cy="1524508"/>
            <a:chOff x="0" y="0"/>
            <a:chExt cx="2409833" cy="4015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endParaRPr lang="ar-OM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3502377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2" name="Freeform 12"/>
          <p:cNvSpPr/>
          <p:nvPr/>
        </p:nvSpPr>
        <p:spPr>
          <a:xfrm>
            <a:off x="13690245" y="6495596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9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2" action="ppaction://hlinksldjump"/>
              </a:rPr>
              <a:t>العودة</a:t>
            </a:r>
            <a:endParaRPr kumimoji="0" lang="ar-SA" sz="96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0DD8F85-8080-F6A9-D70B-11612ED73DD2}"/>
              </a:ext>
            </a:extLst>
          </p:cNvPr>
          <p:cNvSpPr txBox="1"/>
          <p:nvPr/>
        </p:nvSpPr>
        <p:spPr>
          <a:xfrm>
            <a:off x="2786865" y="550855"/>
            <a:ext cx="128111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لنقم بمشاهدة الفيديو أولا</a:t>
            </a:r>
          </a:p>
        </p:txBody>
      </p:sp>
      <p:pic>
        <p:nvPicPr>
          <p:cNvPr id="27" name="WhatsApp Video 2025-03-21 at 11.06.24 AM">
            <a:hlinkClick r:id="" action="ppaction://media"/>
            <a:extLst>
              <a:ext uri="{FF2B5EF4-FFF2-40B4-BE49-F238E27FC236}">
                <a16:creationId xmlns:a16="http://schemas.microsoft.com/office/drawing/2014/main" id="{B8DF1559-E38E-A2D0-421D-5B31B2D55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0200" y="2075363"/>
            <a:ext cx="13805256" cy="8211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6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0E7FFF-DEE4-35B5-169E-BDADE26B1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347B75-BACE-5164-60F1-5E2CC61BA89B}"/>
              </a:ext>
            </a:extLst>
          </p:cNvPr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DD40AC9-D0F9-CCEC-D3C0-1EEE25CA663B}"/>
              </a:ext>
            </a:extLst>
          </p:cNvPr>
          <p:cNvSpPr/>
          <p:nvPr/>
        </p:nvSpPr>
        <p:spPr>
          <a:xfrm>
            <a:off x="5334000" y="8703465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9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4" action="ppaction://hlinksldjump"/>
              </a:rPr>
              <a:t>العودة</a:t>
            </a:r>
            <a:endParaRPr kumimoji="0" lang="ar-SA" sz="96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5735033-6F0D-7CA0-5BEB-AD89AA1BC57C}"/>
              </a:ext>
            </a:extLst>
          </p:cNvPr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E7B415C-F5B5-D22D-570F-D909C24558B9}"/>
              </a:ext>
            </a:extLst>
          </p:cNvPr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DFD5ECF-7334-EFA9-EEAE-0A038ECE7104}"/>
              </a:ext>
            </a:extLst>
          </p:cNvPr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DE93E93-A84A-A2FA-0EA2-E085DE5B7012}"/>
              </a:ext>
            </a:extLst>
          </p:cNvPr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777F4848-4C0F-32E7-FB99-DF396FDF5746}"/>
              </a:ext>
            </a:extLst>
          </p:cNvPr>
          <p:cNvGrpSpPr/>
          <p:nvPr/>
        </p:nvGrpSpPr>
        <p:grpSpPr>
          <a:xfrm>
            <a:off x="4487655" y="1349557"/>
            <a:ext cx="9149836" cy="1524508"/>
            <a:chOff x="0" y="0"/>
            <a:chExt cx="2409833" cy="40151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E2082AB-753D-DC48-1B03-3935773D479B}"/>
                </a:ext>
              </a:extLst>
            </p:cNvPr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endParaRPr lang="ar-OM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9DBED434-E72D-DC40-A964-C28DC80C6F70}"/>
                </a:ext>
              </a:extLst>
            </p:cNvPr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6FFF285E-5F15-2C9A-B1CF-E44AE401A4F6}"/>
              </a:ext>
            </a:extLst>
          </p:cNvPr>
          <p:cNvSpPr/>
          <p:nvPr/>
        </p:nvSpPr>
        <p:spPr>
          <a:xfrm>
            <a:off x="-3502377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6DBB050-7D58-F78F-CB97-9D7CF76FA31A}"/>
              </a:ext>
            </a:extLst>
          </p:cNvPr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A5CB8C9D-CA09-A3C9-355E-3A7D5CCD5CC6}"/>
              </a:ext>
            </a:extLst>
          </p:cNvPr>
          <p:cNvGrpSpPr>
            <a:grpSpLocks noChangeAspect="1"/>
          </p:cNvGrpSpPr>
          <p:nvPr/>
        </p:nvGrpSpPr>
        <p:grpSpPr>
          <a:xfrm>
            <a:off x="448487" y="3667249"/>
            <a:ext cx="3897234" cy="3564066"/>
            <a:chOff x="0" y="0"/>
            <a:chExt cx="3136392" cy="2258568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2E047ED-91D0-34BA-4280-F4F0CC025915}"/>
                </a:ext>
              </a:extLst>
            </p:cNvPr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12"/>
              <a:stretch>
                <a:fillRect l="-2198" r="-2198"/>
              </a:stretch>
            </a:blipFill>
          </p:spPr>
          <p:txBody>
            <a:bodyPr/>
            <a:lstStyle/>
            <a:p>
              <a:endParaRPr lang="ar-OM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F076284-6036-1C85-5912-903151FCF80E}"/>
                </a:ext>
              </a:extLst>
            </p:cNvPr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13"/>
              <a:stretch>
                <a:fillRect l="-8" r="-8"/>
              </a:stretch>
            </a:blipFill>
          </p:spPr>
          <p:txBody>
            <a:bodyPr/>
            <a:lstStyle/>
            <a:p>
              <a:endParaRPr lang="ar-OM"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7BCFB2A3-08EB-93DC-032F-800F335DEF5F}"/>
              </a:ext>
            </a:extLst>
          </p:cNvPr>
          <p:cNvGrpSpPr>
            <a:grpSpLocks noChangeAspect="1"/>
          </p:cNvGrpSpPr>
          <p:nvPr/>
        </p:nvGrpSpPr>
        <p:grpSpPr>
          <a:xfrm>
            <a:off x="13637491" y="4129778"/>
            <a:ext cx="4182972" cy="3564066"/>
            <a:chOff x="0" y="0"/>
            <a:chExt cx="3136392" cy="2258568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2AFDC445-63ED-986C-4205-0A49D16CB171}"/>
                </a:ext>
              </a:extLst>
            </p:cNvPr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14"/>
              <a:stretch>
                <a:fillRect l="-2198" r="-2198"/>
              </a:stretch>
            </a:blipFill>
          </p:spPr>
          <p:txBody>
            <a:bodyPr/>
            <a:lstStyle/>
            <a:p>
              <a:endParaRPr lang="ar-OM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83BFEECB-F718-33EE-73A0-4913DE23A288}"/>
                </a:ext>
              </a:extLst>
            </p:cNvPr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13"/>
              <a:stretch>
                <a:fillRect l="-8" r="-8"/>
              </a:stretch>
            </a:blipFill>
          </p:spPr>
          <p:txBody>
            <a:bodyPr/>
            <a:lstStyle/>
            <a:p>
              <a:endParaRPr lang="ar-OM"/>
            </a:p>
          </p:txBody>
        </p:sp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A7BBEE5-0787-9179-7ED2-1B23BC5E932A}"/>
              </a:ext>
            </a:extLst>
          </p:cNvPr>
          <p:cNvSpPr txBox="1"/>
          <p:nvPr/>
        </p:nvSpPr>
        <p:spPr>
          <a:xfrm>
            <a:off x="2988650" y="1687930"/>
            <a:ext cx="12811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هل استطعتم وضع نهاية للقصة؟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37F4E832-B06B-A9FA-1B06-35FA13802D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56023" y="3411385"/>
            <a:ext cx="4182973" cy="1524132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0C7F33C-EAAB-203B-B75E-65C07D1001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87653" y="5671408"/>
            <a:ext cx="9150889" cy="1524132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2E2090ED-1FAE-4D95-6FA2-6D4FB88D3C6B}"/>
              </a:ext>
            </a:extLst>
          </p:cNvPr>
          <p:cNvSpPr/>
          <p:nvPr/>
        </p:nvSpPr>
        <p:spPr>
          <a:xfrm>
            <a:off x="8065935" y="3278262"/>
            <a:ext cx="23631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OM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ممتاز</a:t>
            </a:r>
            <a:endParaRPr lang="ar-SA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E434531-F6F4-78A3-19C7-3173E938E44D}"/>
              </a:ext>
            </a:extLst>
          </p:cNvPr>
          <p:cNvSpPr txBox="1"/>
          <p:nvPr/>
        </p:nvSpPr>
        <p:spPr>
          <a:xfrm>
            <a:off x="4250988" y="5645046"/>
            <a:ext cx="96608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لنشاهد تكملة نص التعبير الكتابي مع أحد أصدقائنا ولننتقل إلى لعبة بن</a:t>
            </a:r>
          </a:p>
        </p:txBody>
      </p:sp>
    </p:spTree>
    <p:extLst>
      <p:ext uri="{BB962C8B-B14F-4D97-AF65-F5344CB8AC3E}">
        <p14:creationId xmlns:p14="http://schemas.microsoft.com/office/powerpoint/2010/main" val="158010528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07140B-D449-24C9-737E-F1B5B9657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75852C9-25BD-979A-73AB-B7BBAAE7922D}"/>
              </a:ext>
            </a:extLst>
          </p:cNvPr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5897792-F30F-D842-DA8E-2F6A7ABF145E}"/>
              </a:ext>
            </a:extLst>
          </p:cNvPr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0F29394-C9FB-8F73-9DA3-7707604CBA97}"/>
              </a:ext>
            </a:extLst>
          </p:cNvPr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B992541-5719-5229-01C7-8CF021455768}"/>
              </a:ext>
            </a:extLst>
          </p:cNvPr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2A67CF6-DFD8-6591-A387-213DEA05410C}"/>
              </a:ext>
            </a:extLst>
          </p:cNvPr>
          <p:cNvSpPr/>
          <p:nvPr/>
        </p:nvSpPr>
        <p:spPr>
          <a:xfrm>
            <a:off x="-3502377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AAC7915-124B-DF6E-8145-337C96D48E02}"/>
              </a:ext>
            </a:extLst>
          </p:cNvPr>
          <p:cNvSpPr/>
          <p:nvPr/>
        </p:nvSpPr>
        <p:spPr>
          <a:xfrm>
            <a:off x="13198161" y="7383762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9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action="ppaction://hlinksldjump"/>
              </a:rPr>
              <a:t>العودة</a:t>
            </a:r>
            <a:endParaRPr kumimoji="0" lang="ar-SA" sz="96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WhatsApp Video 2025-03-22 at 2.03.54 PM">
            <a:hlinkClick r:id="" action="ppaction://media"/>
            <a:extLst>
              <a:ext uri="{FF2B5EF4-FFF2-40B4-BE49-F238E27FC236}">
                <a16:creationId xmlns:a16="http://schemas.microsoft.com/office/drawing/2014/main" id="{CE45AB9D-468C-F250-D7B9-7BA1DF5A55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78317" y="444808"/>
            <a:ext cx="11692535" cy="9118291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1B6CE3CE-499E-1421-39CE-FEE780BC2C27}"/>
              </a:ext>
            </a:extLst>
          </p:cNvPr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76276EB-EDCD-5847-DD8E-A3FAACE5FBF2}"/>
              </a:ext>
            </a:extLst>
          </p:cNvPr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380058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BD385-D15C-1C1C-6CCD-423681B86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5B547A9-50F7-E5CD-975A-4D8139ACD0E8}"/>
              </a:ext>
            </a:extLst>
          </p:cNvPr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7D4F3F6-2F3D-1467-DE54-F7BC9F3A9898}"/>
              </a:ext>
            </a:extLst>
          </p:cNvPr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62E6D23-C0CD-4171-071A-45CC12EB3E7A}"/>
              </a:ext>
            </a:extLst>
          </p:cNvPr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660B7FF-4E3D-2289-90EB-742CD88FC711}"/>
              </a:ext>
            </a:extLst>
          </p:cNvPr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BEBD5EA-3A38-A284-9DB0-FCCA4DDFD715}"/>
              </a:ext>
            </a:extLst>
          </p:cNvPr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3E89FAA-5374-5800-7CE4-D6F361122031}"/>
              </a:ext>
            </a:extLst>
          </p:cNvPr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9F77E568-5E45-AB56-C70C-3F32ACC53041}"/>
              </a:ext>
            </a:extLst>
          </p:cNvPr>
          <p:cNvGrpSpPr/>
          <p:nvPr/>
        </p:nvGrpSpPr>
        <p:grpSpPr>
          <a:xfrm>
            <a:off x="4487655" y="1526203"/>
            <a:ext cx="9149836" cy="7375343"/>
            <a:chOff x="0" y="0"/>
            <a:chExt cx="2409833" cy="40151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9416B4C-F7B3-A6A4-6786-C5B5683E1F17}"/>
                </a:ext>
              </a:extLst>
            </p:cNvPr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endParaRPr lang="ar-OM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5431B422-9062-D1DB-F51F-3583411979D9}"/>
                </a:ext>
              </a:extLst>
            </p:cNvPr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59B774B2-99F6-0179-9CA3-230C196302F7}"/>
              </a:ext>
            </a:extLst>
          </p:cNvPr>
          <p:cNvSpPr/>
          <p:nvPr/>
        </p:nvSpPr>
        <p:spPr>
          <a:xfrm>
            <a:off x="-1338048" y="7037373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9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action="ppaction://hlinksldjump"/>
              </a:rPr>
              <a:t>العودة</a:t>
            </a:r>
            <a:endParaRPr kumimoji="0" lang="ar-SA" sz="96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5F3A6DD-9290-666F-083F-42A8D68B803A}"/>
              </a:ext>
            </a:extLst>
          </p:cNvPr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351B20BF-0856-2ED5-05C7-18994B9ED7EF}"/>
              </a:ext>
            </a:extLst>
          </p:cNvPr>
          <p:cNvSpPr txBox="1"/>
          <p:nvPr/>
        </p:nvSpPr>
        <p:spPr>
          <a:xfrm>
            <a:off x="4647355" y="2397720"/>
            <a:ext cx="8922658" cy="56323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OM" sz="6000" b="1" dirty="0">
                <a:solidFill>
                  <a:schemeClr val="accent3">
                    <a:lumMod val="75000"/>
                  </a:schemeClr>
                </a:solidFill>
              </a:rPr>
              <a:t>فجأة أتت سيارة حمراء مسرعة، وكادت أن تصدم ناصر، ولولا لطف الله ورعايته لكان ناصر قد تعرض لحادث أليم. ثم عاتب صاحب السيارة سامياً , وقال  له صاحب السيارة: كن حذراً يا ولدي</a:t>
            </a:r>
            <a:r>
              <a:rPr lang="ar-OM" dirty="0"/>
              <a:t>.</a:t>
            </a:r>
          </a:p>
        </p:txBody>
      </p:sp>
      <p:sp>
        <p:nvSpPr>
          <p:cNvPr id="26" name="Freeform 4">
            <a:extLst>
              <a:ext uri="{FF2B5EF4-FFF2-40B4-BE49-F238E27FC236}">
                <a16:creationId xmlns:a16="http://schemas.microsoft.com/office/drawing/2014/main" id="{DD0C3F84-2DAE-3E73-5BB4-34B377427CDF}"/>
              </a:ext>
            </a:extLst>
          </p:cNvPr>
          <p:cNvSpPr/>
          <p:nvPr/>
        </p:nvSpPr>
        <p:spPr>
          <a:xfrm>
            <a:off x="6948671" y="15017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C3A597C-7C62-DD5E-8FD8-346A5A66AF33}"/>
              </a:ext>
            </a:extLst>
          </p:cNvPr>
          <p:cNvSpPr txBox="1"/>
          <p:nvPr/>
        </p:nvSpPr>
        <p:spPr>
          <a:xfrm>
            <a:off x="7543800" y="883958"/>
            <a:ext cx="43434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OM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إكمال كتابة التعبير</a:t>
            </a:r>
          </a:p>
        </p:txBody>
      </p:sp>
    </p:spTree>
    <p:extLst>
      <p:ext uri="{BB962C8B-B14F-4D97-AF65-F5344CB8AC3E}">
        <p14:creationId xmlns:p14="http://schemas.microsoft.com/office/powerpoint/2010/main" val="420417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n 10 - Wikipedia">
            <a:extLst>
              <a:ext uri="{FF2B5EF4-FFF2-40B4-BE49-F238E27FC236}">
                <a16:creationId xmlns:a16="http://schemas.microsoft.com/office/drawing/2014/main" id="{6806B6BD-B6D4-488F-BD16-435934CC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093" y="1906669"/>
            <a:ext cx="2532935" cy="198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B901EBB0-858A-4316-BC0C-93F5AAA6AD0F}"/>
              </a:ext>
            </a:extLst>
          </p:cNvPr>
          <p:cNvSpPr txBox="1"/>
          <p:nvPr/>
        </p:nvSpPr>
        <p:spPr>
          <a:xfrm>
            <a:off x="5321091" y="1792213"/>
            <a:ext cx="8207127" cy="208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371600" rtl="1"/>
            <a:r>
              <a:rPr lang="ar-AE" sz="12938" b="1" dirty="0">
                <a:solidFill>
                  <a:prstClr val="black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لعبة بن</a:t>
            </a:r>
          </a:p>
        </p:txBody>
      </p:sp>
      <p:pic>
        <p:nvPicPr>
          <p:cNvPr id="1028" name="Picture 4" descr="Omnicoid Void: Omni-Enhanced XLR8">
            <a:extLst>
              <a:ext uri="{FF2B5EF4-FFF2-40B4-BE49-F238E27FC236}">
                <a16:creationId xmlns:a16="http://schemas.microsoft.com/office/drawing/2014/main" id="{7498E65C-A44B-48E2-95AB-1A5F2460E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580" y="5591720"/>
            <a:ext cx="4908125" cy="340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E040B19-A43F-4BDF-975A-CB9B0524E5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27" y="6669196"/>
            <a:ext cx="2055563" cy="2055563"/>
          </a:xfrm>
          <a:prstGeom prst="rect">
            <a:avLst/>
          </a:prstGeom>
        </p:spPr>
      </p:pic>
      <p:pic>
        <p:nvPicPr>
          <p:cNvPr id="1030" name="Picture 6" descr="Heatblast - Brawlhalla Wiki">
            <a:extLst>
              <a:ext uri="{FF2B5EF4-FFF2-40B4-BE49-F238E27FC236}">
                <a16:creationId xmlns:a16="http://schemas.microsoft.com/office/drawing/2014/main" id="{1770D3B9-881D-48AA-B361-CA51EED078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465" y="2896841"/>
            <a:ext cx="2592128" cy="34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yt1s.com - Ben 10 Theme  EPIC VERSION">
            <a:hlinkClick r:id="" action="ppaction://media"/>
            <a:extLst>
              <a:ext uri="{FF2B5EF4-FFF2-40B4-BE49-F238E27FC236}">
                <a16:creationId xmlns:a16="http://schemas.microsoft.com/office/drawing/2014/main" id="{D3238627-2375-4DAB-8375-ED0F3F2B8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95519" y="-701874"/>
            <a:ext cx="685800" cy="6858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7530D8D-F5A1-CEDE-F068-E8073E512BC9}"/>
              </a:ext>
            </a:extLst>
          </p:cNvPr>
          <p:cNvSpPr txBox="1"/>
          <p:nvPr/>
        </p:nvSpPr>
        <p:spPr>
          <a:xfrm>
            <a:off x="9753600" y="8724759"/>
            <a:ext cx="10515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9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action="ppaction://hlinksldjump"/>
              </a:rPr>
              <a:t>العودة</a:t>
            </a:r>
            <a:endParaRPr kumimoji="0" lang="ar-SA" sz="96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16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1.36185 -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99" y="-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Omni-Kix Four Arms | Ben 10 Wiki | Fandom">
            <a:extLst>
              <a:ext uri="{FF2B5EF4-FFF2-40B4-BE49-F238E27FC236}">
                <a16:creationId xmlns:a16="http://schemas.microsoft.com/office/drawing/2014/main" id="{0ABF92F8-30F6-4909-8577-7313B128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497" y="5863200"/>
            <a:ext cx="3614504" cy="313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سهم: خماسي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80586C-839E-4977-A4A7-12A1437382D9}"/>
              </a:ext>
            </a:extLst>
          </p:cNvPr>
          <p:cNvSpPr/>
          <p:nvPr/>
        </p:nvSpPr>
        <p:spPr>
          <a:xfrm>
            <a:off x="3430475" y="7566092"/>
            <a:ext cx="1100709" cy="545211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rtl="1"/>
            <a:endParaRPr lang="en-AE" sz="2025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 descr="Steam Smythe | Ben 10 (Reboot) Wikia | Fandom">
            <a:extLst>
              <a:ext uri="{FF2B5EF4-FFF2-40B4-BE49-F238E27FC236}">
                <a16:creationId xmlns:a16="http://schemas.microsoft.com/office/drawing/2014/main" id="{48BBCD29-9E6D-4CB4-AEE2-0C74C50FA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9949" y="5906594"/>
            <a:ext cx="2245686" cy="309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team Smythe | Ben 10 (Reboot) Wikia | Fandom">
            <a:extLst>
              <a:ext uri="{FF2B5EF4-FFF2-40B4-BE49-F238E27FC236}">
                <a16:creationId xmlns:a16="http://schemas.microsoft.com/office/drawing/2014/main" id="{3C7B571F-B8C3-43CD-AF5A-09B97CE26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21257" r="69122" b="60705"/>
          <a:stretch/>
        </p:blipFill>
        <p:spPr bwMode="auto">
          <a:xfrm rot="18601864" flipH="1">
            <a:off x="4355966" y="5794625"/>
            <a:ext cx="1961445" cy="18438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خطأ 1">
            <a:extLst>
              <a:ext uri="{FF2B5EF4-FFF2-40B4-BE49-F238E27FC236}">
                <a16:creationId xmlns:a16="http://schemas.microsoft.com/office/drawing/2014/main" id="{38C01FFD-21A2-4A07-B32A-937758B35AE7}"/>
              </a:ext>
            </a:extLst>
          </p:cNvPr>
          <p:cNvSpPr/>
          <p:nvPr/>
        </p:nvSpPr>
        <p:spPr>
          <a:xfrm>
            <a:off x="5454734" y="1601664"/>
            <a:ext cx="8179010" cy="1249782"/>
          </a:xfrm>
          <a:prstGeom prst="round2DiagRect">
            <a:avLst/>
          </a:prstGeom>
          <a:solidFill>
            <a:schemeClr val="bg1"/>
          </a:solidFill>
          <a:ln w="149225">
            <a:solidFill>
              <a:srgbClr val="8CE3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rtl="1"/>
            <a:r>
              <a:rPr lang="ar-OM" sz="5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ما الشخصية الرئيسية للنص</a:t>
            </a:r>
            <a:r>
              <a:rPr lang="ar-SA" sz="5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؟</a:t>
            </a:r>
          </a:p>
        </p:txBody>
      </p:sp>
      <p:pic>
        <p:nvPicPr>
          <p:cNvPr id="2052" name="Picture 4" descr="Omnitrix Logo - LogoDix">
            <a:extLst>
              <a:ext uri="{FF2B5EF4-FFF2-40B4-BE49-F238E27FC236}">
                <a16:creationId xmlns:a16="http://schemas.microsoft.com/office/drawing/2014/main" id="{E8D1F996-DB67-4E19-8CA5-2759B9515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176" y="1415681"/>
            <a:ext cx="1621749" cy="162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eatblast - Brawlhalla Wiki">
            <a:extLst>
              <a:ext uri="{FF2B5EF4-FFF2-40B4-BE49-F238E27FC236}">
                <a16:creationId xmlns:a16="http://schemas.microsoft.com/office/drawing/2014/main" id="{76869C7A-67BD-4269-8BDE-4AF3F776CE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78579" y="1229699"/>
            <a:ext cx="1449335" cy="19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خطأ 2">
            <a:extLst>
              <a:ext uri="{FF2B5EF4-FFF2-40B4-BE49-F238E27FC236}">
                <a16:creationId xmlns:a16="http://schemas.microsoft.com/office/drawing/2014/main" id="{7E4E6FA7-7A3D-4263-A86E-73C29999DF9E}"/>
              </a:ext>
            </a:extLst>
          </p:cNvPr>
          <p:cNvSpPr/>
          <p:nvPr/>
        </p:nvSpPr>
        <p:spPr>
          <a:xfrm>
            <a:off x="2700852" y="3514370"/>
            <a:ext cx="6154212" cy="1249782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rtl="1"/>
            <a:r>
              <a:rPr lang="ar-OM" sz="4950" dirty="0">
                <a:solidFill>
                  <a:prstClr val="black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سيف</a:t>
            </a:r>
            <a:endParaRPr lang="en-AE" sz="4950" dirty="0">
              <a:solidFill>
                <a:prstClr val="black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sp>
        <p:nvSpPr>
          <p:cNvPr id="20" name="صح">
            <a:extLst>
              <a:ext uri="{FF2B5EF4-FFF2-40B4-BE49-F238E27FC236}">
                <a16:creationId xmlns:a16="http://schemas.microsoft.com/office/drawing/2014/main" id="{83C82CAF-CDDC-4FB8-8698-45E238EF1199}"/>
              </a:ext>
            </a:extLst>
          </p:cNvPr>
          <p:cNvSpPr/>
          <p:nvPr/>
        </p:nvSpPr>
        <p:spPr>
          <a:xfrm>
            <a:off x="5777958" y="5306856"/>
            <a:ext cx="6154212" cy="1249782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rtl="1"/>
            <a:r>
              <a:rPr lang="ar-OM" sz="4950" dirty="0">
                <a:solidFill>
                  <a:prstClr val="black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سامي</a:t>
            </a:r>
            <a:endParaRPr lang="en-AE" sz="4950" dirty="0">
              <a:solidFill>
                <a:prstClr val="black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sp>
        <p:nvSpPr>
          <p:cNvPr id="21" name="خطأ 20">
            <a:extLst>
              <a:ext uri="{FF2B5EF4-FFF2-40B4-BE49-F238E27FC236}">
                <a16:creationId xmlns:a16="http://schemas.microsoft.com/office/drawing/2014/main" id="{13ED7B5C-021D-411A-AFE9-0A7E80A7ACF0}"/>
              </a:ext>
            </a:extLst>
          </p:cNvPr>
          <p:cNvSpPr/>
          <p:nvPr/>
        </p:nvSpPr>
        <p:spPr>
          <a:xfrm>
            <a:off x="9544239" y="3514370"/>
            <a:ext cx="6154212" cy="1249782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rtl="1"/>
            <a:r>
              <a:rPr lang="ar-OM" sz="4950" dirty="0">
                <a:solidFill>
                  <a:prstClr val="black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سامر</a:t>
            </a:r>
            <a:endParaRPr lang="en-AE" sz="4950" dirty="0">
              <a:solidFill>
                <a:prstClr val="black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19E71E0F-ACF6-4391-987D-CF59B91428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734" y="6167840"/>
            <a:ext cx="2673413" cy="1941114"/>
          </a:xfrm>
          <a:prstGeom prst="rect">
            <a:avLst/>
          </a:prstGeom>
        </p:spPr>
      </p:pic>
      <p:pic>
        <p:nvPicPr>
          <p:cNvPr id="24" name="Picture 2" descr="Steam Smythe | Ben 10 (Reboot) Wikia | Fandom">
            <a:extLst>
              <a:ext uri="{FF2B5EF4-FFF2-40B4-BE49-F238E27FC236}">
                <a16:creationId xmlns:a16="http://schemas.microsoft.com/office/drawing/2014/main" id="{55C1BE0C-E971-49A7-BD72-D149423B0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21257" r="69122" b="60705"/>
          <a:stretch/>
        </p:blipFill>
        <p:spPr bwMode="auto">
          <a:xfrm rot="18601864" flipH="1">
            <a:off x="4351223" y="5809327"/>
            <a:ext cx="1961445" cy="18438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9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84713 -0.0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57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ound_design_hit_electrical_arc_into_a_thud_growl_631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82149 0.0034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81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sound_modern_warm_family_game_positive_correct_chime_002_631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0.84713 -0.0122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57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ound_design_hit_electrical_arc_into_a_thud_growl_631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0ABF92F8-30F6-4909-8577-7313B1284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87497" y="6008525"/>
            <a:ext cx="3614504" cy="298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سهم: خماسي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80586C-839E-4977-A4A7-12A1437382D9}"/>
              </a:ext>
            </a:extLst>
          </p:cNvPr>
          <p:cNvSpPr/>
          <p:nvPr/>
        </p:nvSpPr>
        <p:spPr>
          <a:xfrm>
            <a:off x="3430475" y="7566092"/>
            <a:ext cx="1100709" cy="545211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rtl="1"/>
            <a:endParaRPr lang="en-AE" sz="2025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 descr="Steam Smythe | Ben 10 (Reboot) Wikia | Fandom">
            <a:extLst>
              <a:ext uri="{FF2B5EF4-FFF2-40B4-BE49-F238E27FC236}">
                <a16:creationId xmlns:a16="http://schemas.microsoft.com/office/drawing/2014/main" id="{48BBCD29-9E6D-4CB4-AEE2-0C74C50FA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9949" y="5906594"/>
            <a:ext cx="2245686" cy="309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team Smythe | Ben 10 (Reboot) Wikia | Fandom">
            <a:extLst>
              <a:ext uri="{FF2B5EF4-FFF2-40B4-BE49-F238E27FC236}">
                <a16:creationId xmlns:a16="http://schemas.microsoft.com/office/drawing/2014/main" id="{3C7B571F-B8C3-43CD-AF5A-09B97CE26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21257" r="69122" b="60705"/>
          <a:stretch/>
        </p:blipFill>
        <p:spPr bwMode="auto">
          <a:xfrm rot="18601864" flipH="1">
            <a:off x="4355966" y="5794625"/>
            <a:ext cx="1961445" cy="18438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خطأ 1">
            <a:extLst>
              <a:ext uri="{FF2B5EF4-FFF2-40B4-BE49-F238E27FC236}">
                <a16:creationId xmlns:a16="http://schemas.microsoft.com/office/drawing/2014/main" id="{38C01FFD-21A2-4A07-B32A-937758B35AE7}"/>
              </a:ext>
            </a:extLst>
          </p:cNvPr>
          <p:cNvSpPr/>
          <p:nvPr/>
        </p:nvSpPr>
        <p:spPr>
          <a:xfrm>
            <a:off x="5372101" y="1600200"/>
            <a:ext cx="8179010" cy="1249782"/>
          </a:xfrm>
          <a:prstGeom prst="round2DiagRect">
            <a:avLst/>
          </a:prstGeom>
          <a:solidFill>
            <a:schemeClr val="bg1"/>
          </a:solidFill>
          <a:ln w="149225">
            <a:solidFill>
              <a:srgbClr val="8CE3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rtl="1"/>
            <a:r>
              <a:rPr lang="ar-SA" sz="5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مَا </a:t>
            </a:r>
            <a:r>
              <a:rPr lang="ar-OM" sz="5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المكان الذي حدثت فيه القصة؟</a:t>
            </a:r>
            <a:r>
              <a:rPr lang="ar-SA" sz="5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؟</a:t>
            </a:r>
          </a:p>
        </p:txBody>
      </p:sp>
      <p:pic>
        <p:nvPicPr>
          <p:cNvPr id="2052" name="Picture 4" descr="Omnitrix Logo - LogoDix">
            <a:extLst>
              <a:ext uri="{FF2B5EF4-FFF2-40B4-BE49-F238E27FC236}">
                <a16:creationId xmlns:a16="http://schemas.microsoft.com/office/drawing/2014/main" id="{E8D1F996-DB67-4E19-8CA5-2759B9515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176" y="1415681"/>
            <a:ext cx="1621749" cy="162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eatblast - Brawlhalla Wiki">
            <a:extLst>
              <a:ext uri="{FF2B5EF4-FFF2-40B4-BE49-F238E27FC236}">
                <a16:creationId xmlns:a16="http://schemas.microsoft.com/office/drawing/2014/main" id="{76869C7A-67BD-4269-8BDE-4AF3F776CE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78579" y="1229699"/>
            <a:ext cx="1449335" cy="19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خطأ 2">
            <a:extLst>
              <a:ext uri="{FF2B5EF4-FFF2-40B4-BE49-F238E27FC236}">
                <a16:creationId xmlns:a16="http://schemas.microsoft.com/office/drawing/2014/main" id="{7E4E6FA7-7A3D-4263-A86E-73C29999DF9E}"/>
              </a:ext>
            </a:extLst>
          </p:cNvPr>
          <p:cNvSpPr/>
          <p:nvPr/>
        </p:nvSpPr>
        <p:spPr>
          <a:xfrm>
            <a:off x="5777957" y="5324934"/>
            <a:ext cx="6154212" cy="1249782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rtl="1"/>
            <a:r>
              <a:rPr lang="ar-OM" sz="4200" dirty="0">
                <a:solidFill>
                  <a:prstClr val="black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في الحديقة</a:t>
            </a:r>
            <a:endParaRPr lang="en-AE" sz="4200" dirty="0">
              <a:solidFill>
                <a:prstClr val="black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sp>
        <p:nvSpPr>
          <p:cNvPr id="20" name="صح">
            <a:extLst>
              <a:ext uri="{FF2B5EF4-FFF2-40B4-BE49-F238E27FC236}">
                <a16:creationId xmlns:a16="http://schemas.microsoft.com/office/drawing/2014/main" id="{83C82CAF-CDDC-4FB8-8698-45E238EF1199}"/>
              </a:ext>
            </a:extLst>
          </p:cNvPr>
          <p:cNvSpPr/>
          <p:nvPr/>
        </p:nvSpPr>
        <p:spPr>
          <a:xfrm>
            <a:off x="2700851" y="3556292"/>
            <a:ext cx="6154212" cy="1249782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rtl="1"/>
            <a:r>
              <a:rPr lang="ar-OM" sz="4200" dirty="0">
                <a:solidFill>
                  <a:prstClr val="black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في الملعب</a:t>
            </a:r>
            <a:endParaRPr lang="en-AE" sz="4200" dirty="0">
              <a:solidFill>
                <a:prstClr val="black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sp>
        <p:nvSpPr>
          <p:cNvPr id="21" name="خطأ 20">
            <a:extLst>
              <a:ext uri="{FF2B5EF4-FFF2-40B4-BE49-F238E27FC236}">
                <a16:creationId xmlns:a16="http://schemas.microsoft.com/office/drawing/2014/main" id="{13ED7B5C-021D-411A-AFE9-0A7E80A7ACF0}"/>
              </a:ext>
            </a:extLst>
          </p:cNvPr>
          <p:cNvSpPr/>
          <p:nvPr/>
        </p:nvSpPr>
        <p:spPr>
          <a:xfrm>
            <a:off x="9544239" y="3514370"/>
            <a:ext cx="6154212" cy="1249782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rtl="1"/>
            <a:r>
              <a:rPr lang="ar-OM" sz="4950" dirty="0">
                <a:solidFill>
                  <a:prstClr val="black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في الشارع</a:t>
            </a:r>
            <a:endParaRPr lang="en-AE" sz="4950" dirty="0">
              <a:solidFill>
                <a:prstClr val="black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pic>
        <p:nvPicPr>
          <p:cNvPr id="24" name="Picture 2" descr="Steam Smythe | Ben 10 (Reboot) Wikia | Fandom">
            <a:extLst>
              <a:ext uri="{FF2B5EF4-FFF2-40B4-BE49-F238E27FC236}">
                <a16:creationId xmlns:a16="http://schemas.microsoft.com/office/drawing/2014/main" id="{55C1BE0C-E971-49A7-BD72-D149423B0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21257" r="69122" b="60705"/>
          <a:stretch/>
        </p:blipFill>
        <p:spPr bwMode="auto">
          <a:xfrm rot="18601864" flipH="1">
            <a:off x="4351223" y="5809327"/>
            <a:ext cx="1961445" cy="18438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84713 -0.0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57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ound_design_hit_electrical_arc_into_a_thud_growl_631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98893 0.0039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53" y="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warfare_bullet_pass_by_013_436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sound_modern_warm_family_game_positive_correct_chime_002_631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0.84713 -0.012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57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ound_design_hit_electrical_arc_into_a_thud_growl_631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سهم: خماسي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80586C-839E-4977-A4A7-12A1437382D9}"/>
              </a:ext>
            </a:extLst>
          </p:cNvPr>
          <p:cNvSpPr/>
          <p:nvPr/>
        </p:nvSpPr>
        <p:spPr>
          <a:xfrm>
            <a:off x="3421629" y="8436585"/>
            <a:ext cx="1100709" cy="545211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rtl="1"/>
            <a:endParaRPr lang="en-AE" sz="2025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 descr="Steam Smythe | Ben 10 (Reboot) Wikia | Fandom">
            <a:extLst>
              <a:ext uri="{FF2B5EF4-FFF2-40B4-BE49-F238E27FC236}">
                <a16:creationId xmlns:a16="http://schemas.microsoft.com/office/drawing/2014/main" id="{48BBCD29-9E6D-4CB4-AEE2-0C74C50FA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1103" y="6777088"/>
            <a:ext cx="2245686" cy="309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team Smythe | Ben 10 (Reboot) Wikia | Fandom">
            <a:extLst>
              <a:ext uri="{FF2B5EF4-FFF2-40B4-BE49-F238E27FC236}">
                <a16:creationId xmlns:a16="http://schemas.microsoft.com/office/drawing/2014/main" id="{3C7B571F-B8C3-43CD-AF5A-09B97CE26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21257" r="69122" b="60705"/>
          <a:stretch/>
        </p:blipFill>
        <p:spPr bwMode="auto">
          <a:xfrm rot="18601864" flipH="1">
            <a:off x="4347120" y="6665119"/>
            <a:ext cx="1961445" cy="18438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خطأ 1">
            <a:extLst>
              <a:ext uri="{FF2B5EF4-FFF2-40B4-BE49-F238E27FC236}">
                <a16:creationId xmlns:a16="http://schemas.microsoft.com/office/drawing/2014/main" id="{38C01FFD-21A2-4A07-B32A-937758B35AE7}"/>
              </a:ext>
            </a:extLst>
          </p:cNvPr>
          <p:cNvSpPr/>
          <p:nvPr/>
        </p:nvSpPr>
        <p:spPr>
          <a:xfrm>
            <a:off x="5223570" y="1605335"/>
            <a:ext cx="8179010" cy="1249782"/>
          </a:xfrm>
          <a:prstGeom prst="round2DiagRect">
            <a:avLst/>
          </a:prstGeom>
          <a:solidFill>
            <a:schemeClr val="bg1"/>
          </a:solidFill>
          <a:ln w="149225">
            <a:solidFill>
              <a:srgbClr val="8CE3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rtl="1"/>
            <a:r>
              <a:rPr lang="ar-SA" sz="5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مَا</a:t>
            </a:r>
            <a:r>
              <a:rPr lang="ar-OM" sz="5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الخطأ الذي ارتكبه سامي</a:t>
            </a:r>
            <a:r>
              <a:rPr lang="ar-SA" sz="54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؟</a:t>
            </a:r>
          </a:p>
        </p:txBody>
      </p:sp>
      <p:pic>
        <p:nvPicPr>
          <p:cNvPr id="2052" name="Picture 4" descr="Omnitrix Logo - LogoDix">
            <a:extLst>
              <a:ext uri="{FF2B5EF4-FFF2-40B4-BE49-F238E27FC236}">
                <a16:creationId xmlns:a16="http://schemas.microsoft.com/office/drawing/2014/main" id="{E8D1F996-DB67-4E19-8CA5-2759B9515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176" y="1415681"/>
            <a:ext cx="1621749" cy="162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eatblast - Brawlhalla Wiki">
            <a:extLst>
              <a:ext uri="{FF2B5EF4-FFF2-40B4-BE49-F238E27FC236}">
                <a16:creationId xmlns:a16="http://schemas.microsoft.com/office/drawing/2014/main" id="{76869C7A-67BD-4269-8BDE-4AF3F776CE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78579" y="1229699"/>
            <a:ext cx="1449335" cy="19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خطأ 2">
            <a:extLst>
              <a:ext uri="{FF2B5EF4-FFF2-40B4-BE49-F238E27FC236}">
                <a16:creationId xmlns:a16="http://schemas.microsoft.com/office/drawing/2014/main" id="{7E4E6FA7-7A3D-4263-A86E-73C29999DF9E}"/>
              </a:ext>
            </a:extLst>
          </p:cNvPr>
          <p:cNvSpPr/>
          <p:nvPr/>
        </p:nvSpPr>
        <p:spPr>
          <a:xfrm>
            <a:off x="5777957" y="5324934"/>
            <a:ext cx="6154212" cy="1249782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rtl="1"/>
            <a:r>
              <a:rPr lang="ar-OM" sz="4800" dirty="0">
                <a:solidFill>
                  <a:prstClr val="black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اجتاز الملعب للناحية الأخرى</a:t>
            </a:r>
            <a:endParaRPr lang="en-AE" sz="4800" dirty="0">
              <a:solidFill>
                <a:prstClr val="black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sp>
        <p:nvSpPr>
          <p:cNvPr id="20" name="صح">
            <a:extLst>
              <a:ext uri="{FF2B5EF4-FFF2-40B4-BE49-F238E27FC236}">
                <a16:creationId xmlns:a16="http://schemas.microsoft.com/office/drawing/2014/main" id="{83C82CAF-CDDC-4FB8-8698-45E238EF1199}"/>
              </a:ext>
            </a:extLst>
          </p:cNvPr>
          <p:cNvSpPr/>
          <p:nvPr/>
        </p:nvSpPr>
        <p:spPr>
          <a:xfrm>
            <a:off x="2700851" y="3556292"/>
            <a:ext cx="6154212" cy="1249782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rtl="1"/>
            <a:r>
              <a:rPr lang="ar-OM" sz="4800" dirty="0">
                <a:solidFill>
                  <a:prstClr val="black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جرى خلف الكرة في الشارع</a:t>
            </a:r>
            <a:endParaRPr lang="en-AE" sz="4800" dirty="0">
              <a:solidFill>
                <a:prstClr val="black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sp>
        <p:nvSpPr>
          <p:cNvPr id="21" name="خطأ 20">
            <a:extLst>
              <a:ext uri="{FF2B5EF4-FFF2-40B4-BE49-F238E27FC236}">
                <a16:creationId xmlns:a16="http://schemas.microsoft.com/office/drawing/2014/main" id="{13ED7B5C-021D-411A-AFE9-0A7E80A7ACF0}"/>
              </a:ext>
            </a:extLst>
          </p:cNvPr>
          <p:cNvSpPr/>
          <p:nvPr/>
        </p:nvSpPr>
        <p:spPr>
          <a:xfrm>
            <a:off x="9544239" y="3514370"/>
            <a:ext cx="6154212" cy="1249782"/>
          </a:xfrm>
          <a:prstGeom prst="homePlate">
            <a:avLst/>
          </a:prstGeom>
          <a:solidFill>
            <a:schemeClr val="bg1"/>
          </a:solidFill>
          <a:ln w="149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rtl="1"/>
            <a:r>
              <a:rPr lang="ar-OM" sz="4950" dirty="0">
                <a:solidFill>
                  <a:prstClr val="black"/>
                </a:solidFill>
                <a:latin typeface="DG Sahabah" panose="01000000000000000000" pitchFamily="2" charset="-78"/>
                <a:cs typeface="DG Sahabah" panose="01000000000000000000" pitchFamily="2" charset="-78"/>
              </a:rPr>
              <a:t>لعب فوق السياج</a:t>
            </a:r>
            <a:endParaRPr lang="en-AE" sz="4950" dirty="0">
              <a:solidFill>
                <a:prstClr val="black"/>
              </a:solidFill>
              <a:latin typeface="DG Sahabah" panose="01000000000000000000" pitchFamily="2" charset="-78"/>
              <a:cs typeface="DG Sahabah" panose="01000000000000000000" pitchFamily="2" charset="-78"/>
            </a:endParaRPr>
          </a:p>
        </p:txBody>
      </p:sp>
      <p:pic>
        <p:nvPicPr>
          <p:cNvPr id="24" name="Picture 2" descr="Steam Smythe | Ben 10 (Reboot) Wikia | Fandom">
            <a:extLst>
              <a:ext uri="{FF2B5EF4-FFF2-40B4-BE49-F238E27FC236}">
                <a16:creationId xmlns:a16="http://schemas.microsoft.com/office/drawing/2014/main" id="{55C1BE0C-E971-49A7-BD72-D149423B0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21257" r="69122" b="60705"/>
          <a:stretch/>
        </p:blipFill>
        <p:spPr bwMode="auto">
          <a:xfrm rot="18601864" flipH="1">
            <a:off x="4342377" y="6679820"/>
            <a:ext cx="1961445" cy="18438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Omni-Kix Shock Rock | Ben 10 Wiki | Fandom">
            <a:extLst>
              <a:ext uri="{FF2B5EF4-FFF2-40B4-BE49-F238E27FC236}">
                <a16:creationId xmlns:a16="http://schemas.microsoft.com/office/drawing/2014/main" id="{35688D8C-4099-40E5-B5DF-F8589D43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17271" y="6057900"/>
            <a:ext cx="3673668" cy="381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F56A001-88DC-48EC-891A-A04BF7FD5D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027888" y="7258248"/>
            <a:ext cx="2673413" cy="1501284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A4FD4EB-439D-84F2-82BD-7CE22FB18AEC}"/>
              </a:ext>
            </a:extLst>
          </p:cNvPr>
          <p:cNvSpPr txBox="1"/>
          <p:nvPr/>
        </p:nvSpPr>
        <p:spPr>
          <a:xfrm>
            <a:off x="-3173270" y="870919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9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2" action="ppaction://hlinksldjump"/>
              </a:rPr>
              <a:t>العودة</a:t>
            </a:r>
            <a:endParaRPr kumimoji="0" lang="ar-SA" sz="96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0.84705 -0.0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44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ound_design_hit_electrical_arc_into_a_thud_growl_631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-0.82153 0.003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7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sound_design_whoosh_airy_into_impact_electricity_001_2648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2153 0.00347 L -2.22222E-6 -2.2222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76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sound_design_whoosh_airy_into_impact_electricity_001_2648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sound_modern_warm_family_game_positive_correct_chime_002_631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84705 -0.012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44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sound_design_hit_electrical_arc_into_a_thud_growl_631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3" name="Freeform 3"/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4" name="Freeform 4"/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5" name="Freeform 5"/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6" name="Freeform 6"/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7" name="Freeform 7"/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grpSp>
        <p:nvGrpSpPr>
          <p:cNvPr id="8" name="Group 8"/>
          <p:cNvGrpSpPr/>
          <p:nvPr/>
        </p:nvGrpSpPr>
        <p:grpSpPr>
          <a:xfrm>
            <a:off x="4487655" y="1349557"/>
            <a:ext cx="9149836" cy="1524508"/>
            <a:chOff x="0" y="0"/>
            <a:chExt cx="2409833" cy="4015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endParaRPr lang="ar-OM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550214" y="695114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9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action="ppaction://hlinksldjump"/>
              </a:rPr>
              <a:t>العودة</a:t>
            </a:r>
            <a:endParaRPr kumimoji="0" lang="ar-SA" sz="96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3" name="Freeform 13"/>
          <p:cNvSpPr/>
          <p:nvPr/>
        </p:nvSpPr>
        <p:spPr>
          <a:xfrm>
            <a:off x="2918577" y="3840798"/>
            <a:ext cx="12778623" cy="4982516"/>
          </a:xfrm>
          <a:custGeom>
            <a:avLst/>
            <a:gdLst/>
            <a:ahLst/>
            <a:cxnLst/>
            <a:rect l="l" t="t" r="r" b="b"/>
            <a:pathLst>
              <a:path w="11044369" h="4982516">
                <a:moveTo>
                  <a:pt x="0" y="0"/>
                </a:moveTo>
                <a:lnTo>
                  <a:pt x="11044370" y="0"/>
                </a:lnTo>
                <a:lnTo>
                  <a:pt x="11044370" y="4982516"/>
                </a:lnTo>
                <a:lnTo>
                  <a:pt x="0" y="49825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4" name="Freeform 14"/>
          <p:cNvSpPr/>
          <p:nvPr/>
        </p:nvSpPr>
        <p:spPr>
          <a:xfrm rot="-1349716">
            <a:off x="1991923" y="3964643"/>
            <a:ext cx="3355987" cy="760538"/>
          </a:xfrm>
          <a:custGeom>
            <a:avLst/>
            <a:gdLst/>
            <a:ahLst/>
            <a:cxnLst/>
            <a:rect l="l" t="t" r="r" b="b"/>
            <a:pathLst>
              <a:path w="2904833" h="760538">
                <a:moveTo>
                  <a:pt x="0" y="0"/>
                </a:moveTo>
                <a:lnTo>
                  <a:pt x="2904833" y="0"/>
                </a:lnTo>
                <a:lnTo>
                  <a:pt x="2904833" y="760538"/>
                </a:lnTo>
                <a:lnTo>
                  <a:pt x="0" y="7605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5" name="TextBox 15"/>
          <p:cNvSpPr txBox="1"/>
          <p:nvPr/>
        </p:nvSpPr>
        <p:spPr>
          <a:xfrm>
            <a:off x="4621360" y="1657350"/>
            <a:ext cx="9545705" cy="1191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8"/>
              </a:lnSpc>
            </a:pPr>
            <a:r>
              <a:rPr lang="en-US" sz="11981" dirty="0">
                <a:solidFill>
                  <a:srgbClr val="557034"/>
                </a:solidFill>
                <a:latin typeface="เอฟซี เดซี่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55478" y="5839828"/>
            <a:ext cx="992116" cy="1033074"/>
          </a:xfrm>
          <a:custGeom>
            <a:avLst/>
            <a:gdLst/>
            <a:ahLst/>
            <a:cxnLst/>
            <a:rect l="l" t="t" r="r" b="b"/>
            <a:pathLst>
              <a:path w="992116" h="1033074">
                <a:moveTo>
                  <a:pt x="0" y="0"/>
                </a:moveTo>
                <a:lnTo>
                  <a:pt x="992116" y="0"/>
                </a:lnTo>
                <a:lnTo>
                  <a:pt x="992116" y="1033074"/>
                </a:lnTo>
                <a:lnTo>
                  <a:pt x="0" y="10330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F054D6F-1BC4-94B0-02C7-910477EF589C}"/>
              </a:ext>
            </a:extLst>
          </p:cNvPr>
          <p:cNvSpPr/>
          <p:nvPr/>
        </p:nvSpPr>
        <p:spPr>
          <a:xfrm>
            <a:off x="6096640" y="1217741"/>
            <a:ext cx="61975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OM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التقويم الختامي</a:t>
            </a:r>
            <a:endParaRPr lang="ar-SA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3294FB7-0375-8260-0A26-067CF76E2E6A}"/>
              </a:ext>
            </a:extLst>
          </p:cNvPr>
          <p:cNvSpPr/>
          <p:nvPr/>
        </p:nvSpPr>
        <p:spPr>
          <a:xfrm>
            <a:off x="6499996" y="6755690"/>
            <a:ext cx="511308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OM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17"/>
              </a:rPr>
              <a:t>اضغط </a:t>
            </a:r>
            <a:r>
              <a:rPr lang="ar-SA" sz="9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17"/>
              </a:rPr>
              <a:t>هنا</a:t>
            </a:r>
            <a:endParaRPr lang="ar-SA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D19B5FC-8F25-8E12-C842-19F90BAEC5EA}"/>
              </a:ext>
            </a:extLst>
          </p:cNvPr>
          <p:cNvSpPr/>
          <p:nvPr/>
        </p:nvSpPr>
        <p:spPr>
          <a:xfrm>
            <a:off x="3085787" y="4892836"/>
            <a:ext cx="1245084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لنضغط على الشكل التالي لتحميل رابط النشاط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3" name="Freeform 3"/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4" name="Freeform 4"/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5" name="Freeform 5"/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6" name="Freeform 6"/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7" name="Freeform 7"/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grpSp>
        <p:nvGrpSpPr>
          <p:cNvPr id="8" name="Group 8"/>
          <p:cNvGrpSpPr/>
          <p:nvPr/>
        </p:nvGrpSpPr>
        <p:grpSpPr>
          <a:xfrm>
            <a:off x="4323718" y="172364"/>
            <a:ext cx="9149836" cy="1524508"/>
            <a:chOff x="0" y="0"/>
            <a:chExt cx="2409833" cy="4015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endParaRPr lang="ar-OM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3502377" y="6405347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3"/>
                </a:lnTo>
                <a:lnTo>
                  <a:pt x="0" y="43586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2" name="Freeform 12"/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7F1E51DE-2A8A-D910-6410-84E4EFD6126F}"/>
              </a:ext>
            </a:extLst>
          </p:cNvPr>
          <p:cNvSpPr/>
          <p:nvPr/>
        </p:nvSpPr>
        <p:spPr>
          <a:xfrm>
            <a:off x="6317746" y="245435"/>
            <a:ext cx="487505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OM" sz="8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خريطة الدرس</a:t>
            </a:r>
            <a:endParaRPr lang="ar-SA" sz="8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0" name="صورة 29">
            <a:hlinkClick r:id="rId10" action="ppaction://hlinksldjump"/>
            <a:extLst>
              <a:ext uri="{FF2B5EF4-FFF2-40B4-BE49-F238E27FC236}">
                <a16:creationId xmlns:a16="http://schemas.microsoft.com/office/drawing/2014/main" id="{09D348BC-B4AA-26E6-36C5-6C9589A028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2543019" y="2936090"/>
            <a:ext cx="2279095" cy="1911387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14DCE28B-4ECC-300B-F307-A4CF5AB994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06742" y="2897155"/>
            <a:ext cx="2280102" cy="1908213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6E3DE4A9-623B-D256-62A1-B3930B6817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36352" y="2918209"/>
            <a:ext cx="2280102" cy="1908213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77FD2952-7C9A-BEF6-F8B9-E26285775A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7964" y="2918209"/>
            <a:ext cx="2280102" cy="1908213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B0501D2E-7CB0-33E6-A240-7A9F480918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61248" y="4983064"/>
            <a:ext cx="2280102" cy="2068649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E6E8331A-9C2C-9D26-49F2-578E81F056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5550" y="5143500"/>
            <a:ext cx="2280102" cy="1908213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52351DB6-2840-FC82-C196-B563BB3FB7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70057" y="5082825"/>
            <a:ext cx="2280102" cy="1908213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D02484BD-F248-01B4-2896-03EAB5DA79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7260" y="5018418"/>
            <a:ext cx="2280102" cy="1908213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64DB1CF8-3214-FE5D-BA8C-F026F2111B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5759" y="2994239"/>
            <a:ext cx="2280102" cy="1908213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51291972-868A-5612-6859-89E405AD1B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2082" y="5062136"/>
            <a:ext cx="2280102" cy="1908213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545827C-51F8-8097-785E-6A6B0D5FC53A}"/>
              </a:ext>
            </a:extLst>
          </p:cNvPr>
          <p:cNvSpPr txBox="1"/>
          <p:nvPr/>
        </p:nvSpPr>
        <p:spPr>
          <a:xfrm>
            <a:off x="12665923" y="3484933"/>
            <a:ext cx="217542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OM" sz="6000" dirty="0">
                <a:hlinkClick r:id="rId10" action="ppaction://hlinksldjump"/>
              </a:rPr>
              <a:t>الأهداف</a:t>
            </a:r>
            <a:endParaRPr lang="ar-OM" sz="6000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9268887-E7D2-6EC4-3ED1-E41DF03A4FE2}"/>
              </a:ext>
            </a:extLst>
          </p:cNvPr>
          <p:cNvSpPr txBox="1"/>
          <p:nvPr/>
        </p:nvSpPr>
        <p:spPr>
          <a:xfrm>
            <a:off x="9966419" y="3294536"/>
            <a:ext cx="202939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OM" sz="6000" dirty="0">
                <a:hlinkClick r:id="rId13" action="ppaction://hlinksldjump"/>
              </a:rPr>
              <a:t>التمهيد</a:t>
            </a:r>
            <a:endParaRPr lang="ar-OM" sz="6000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75DECC5-D2C6-AA96-5732-A09B8D008B3E}"/>
              </a:ext>
            </a:extLst>
          </p:cNvPr>
          <p:cNvSpPr txBox="1"/>
          <p:nvPr/>
        </p:nvSpPr>
        <p:spPr>
          <a:xfrm>
            <a:off x="7151511" y="3093151"/>
            <a:ext cx="271871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OM" sz="5400" dirty="0">
                <a:hlinkClick r:id="rId14" action="ppaction://hlinksldjump"/>
              </a:rPr>
              <a:t>لعبة</a:t>
            </a:r>
          </a:p>
          <a:p>
            <a:pPr algn="ctr"/>
            <a:r>
              <a:rPr lang="ar-OM" sz="5400" dirty="0">
                <a:hlinkClick r:id="rId14" action="ppaction://hlinksldjump"/>
              </a:rPr>
              <a:t> الساحر</a:t>
            </a:r>
            <a:endParaRPr lang="ar-OM" sz="540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F68E99D-FF45-B072-D8AB-5EF585B3EEDD}"/>
              </a:ext>
            </a:extLst>
          </p:cNvPr>
          <p:cNvSpPr txBox="1"/>
          <p:nvPr/>
        </p:nvSpPr>
        <p:spPr>
          <a:xfrm>
            <a:off x="5025921" y="2887430"/>
            <a:ext cx="217542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OM" sz="6000" dirty="0">
                <a:hlinkClick r:id="rId15" action="ppaction://hlinksldjump"/>
              </a:rPr>
              <a:t>تمرين احمائي</a:t>
            </a:r>
            <a:endParaRPr lang="ar-OM" sz="6000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1DB54F7-26AF-A590-6393-6470282FC07F}"/>
              </a:ext>
            </a:extLst>
          </p:cNvPr>
          <p:cNvSpPr txBox="1"/>
          <p:nvPr/>
        </p:nvSpPr>
        <p:spPr>
          <a:xfrm>
            <a:off x="2398096" y="3185484"/>
            <a:ext cx="217542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OM" sz="4800" dirty="0">
                <a:hlinkClick r:id="rId16" action="ppaction://hlinksldjump"/>
              </a:rPr>
              <a:t>قصة مصورة</a:t>
            </a:r>
            <a:endParaRPr lang="ar-OM" sz="48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1885354-CB53-87A1-2379-CC3ECE5F7F01}"/>
              </a:ext>
            </a:extLst>
          </p:cNvPr>
          <p:cNvSpPr txBox="1"/>
          <p:nvPr/>
        </p:nvSpPr>
        <p:spPr>
          <a:xfrm>
            <a:off x="12697888" y="5259983"/>
            <a:ext cx="217542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OM" sz="4400" dirty="0">
                <a:hlinkClick r:id="rId17" action="ppaction://hlinksldjump"/>
              </a:rPr>
              <a:t>فيديو قصة مصورة</a:t>
            </a:r>
            <a:endParaRPr lang="ar-OM" sz="44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74CE930-6287-91C3-D417-978C487344BE}"/>
              </a:ext>
            </a:extLst>
          </p:cNvPr>
          <p:cNvSpPr txBox="1"/>
          <p:nvPr/>
        </p:nvSpPr>
        <p:spPr>
          <a:xfrm>
            <a:off x="9728223" y="5534956"/>
            <a:ext cx="261943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OM" sz="4400" dirty="0">
                <a:solidFill>
                  <a:schemeClr val="accent4">
                    <a:lumMod val="75000"/>
                  </a:schemeClr>
                </a:solidFill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تعبير الكتاب المدرسي</a:t>
            </a:r>
            <a:endParaRPr lang="ar-OM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DCA759D-7DB8-D5AC-BF52-FB6BD0A13470}"/>
              </a:ext>
            </a:extLst>
          </p:cNvPr>
          <p:cNvSpPr txBox="1"/>
          <p:nvPr/>
        </p:nvSpPr>
        <p:spPr>
          <a:xfrm>
            <a:off x="7180949" y="5198428"/>
            <a:ext cx="217542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OM" sz="4800" dirty="0">
                <a:hlinkClick r:id="rId19" action="ppaction://hlinksldjump"/>
              </a:rPr>
              <a:t>قصة التعبير</a:t>
            </a:r>
            <a:endParaRPr lang="ar-OM" sz="4800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0190ED6-4957-6EBA-AD62-2592ECB0BFB4}"/>
              </a:ext>
            </a:extLst>
          </p:cNvPr>
          <p:cNvSpPr txBox="1"/>
          <p:nvPr/>
        </p:nvSpPr>
        <p:spPr>
          <a:xfrm>
            <a:off x="4838826" y="5383094"/>
            <a:ext cx="217542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OM" sz="4000" dirty="0">
                <a:hlinkClick r:id="rId20" action="ppaction://hlinksldjump"/>
              </a:rPr>
              <a:t>استماع إكمال القصة</a:t>
            </a:r>
            <a:endParaRPr lang="ar-OM" sz="4000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D7845988-9E76-7D2A-AE6F-F621BC0D524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80869" y="7394649"/>
            <a:ext cx="2280102" cy="190821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35522E34-EFA9-09A2-8629-2D5A6486ED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5171" y="7365832"/>
            <a:ext cx="2280102" cy="1908213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4BF994DC-6A0C-0303-9F7E-62665E3FCE5D}"/>
              </a:ext>
            </a:extLst>
          </p:cNvPr>
          <p:cNvSpPr txBox="1"/>
          <p:nvPr/>
        </p:nvSpPr>
        <p:spPr>
          <a:xfrm>
            <a:off x="2382438" y="5462070"/>
            <a:ext cx="200156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OM" sz="4000" dirty="0">
                <a:hlinkClick r:id="rId22" action="ppaction://hlinksldjump"/>
              </a:rPr>
              <a:t>كتابة اكمال القصة</a:t>
            </a:r>
            <a:endParaRPr lang="ar-OM" sz="4000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AFF9FA1-B9C2-F6DE-F035-152F07FECBF7}"/>
              </a:ext>
            </a:extLst>
          </p:cNvPr>
          <p:cNvSpPr txBox="1"/>
          <p:nvPr/>
        </p:nvSpPr>
        <p:spPr>
          <a:xfrm>
            <a:off x="9432541" y="7940773"/>
            <a:ext cx="21712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OM" sz="5400" dirty="0">
                <a:hlinkClick r:id="rId23" action="ppaction://hlinksldjump"/>
              </a:rPr>
              <a:t>لعبة بن</a:t>
            </a:r>
            <a:endParaRPr lang="ar-OM" sz="5400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D4EA1FF-0303-219B-F3BA-29AAE2535849}"/>
              </a:ext>
            </a:extLst>
          </p:cNvPr>
          <p:cNvSpPr txBox="1"/>
          <p:nvPr/>
        </p:nvSpPr>
        <p:spPr>
          <a:xfrm>
            <a:off x="6705600" y="7610793"/>
            <a:ext cx="17090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OM" sz="4800" dirty="0">
                <a:hlinkClick r:id="rId24" action="ppaction://hlinksldjump"/>
              </a:rPr>
              <a:t>التقويم الختامي</a:t>
            </a:r>
            <a:endParaRPr lang="ar-OM" sz="4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3" name="Freeform 3"/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4" name="Freeform 4"/>
          <p:cNvSpPr/>
          <p:nvPr/>
        </p:nvSpPr>
        <p:spPr>
          <a:xfrm>
            <a:off x="5136956" y="1050106"/>
            <a:ext cx="8014087" cy="6717262"/>
          </a:xfrm>
          <a:custGeom>
            <a:avLst/>
            <a:gdLst/>
            <a:ahLst/>
            <a:cxnLst/>
            <a:rect l="l" t="t" r="r" b="b"/>
            <a:pathLst>
              <a:path w="8014087" h="6717262">
                <a:moveTo>
                  <a:pt x="0" y="0"/>
                </a:moveTo>
                <a:lnTo>
                  <a:pt x="8014088" y="0"/>
                </a:lnTo>
                <a:lnTo>
                  <a:pt x="8014088" y="6717262"/>
                </a:lnTo>
                <a:lnTo>
                  <a:pt x="0" y="6717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5" name="Freeform 5"/>
          <p:cNvSpPr/>
          <p:nvPr/>
        </p:nvSpPr>
        <p:spPr>
          <a:xfrm>
            <a:off x="469011" y="5603191"/>
            <a:ext cx="5750444" cy="4061251"/>
          </a:xfrm>
          <a:custGeom>
            <a:avLst/>
            <a:gdLst/>
            <a:ahLst/>
            <a:cxnLst/>
            <a:rect l="l" t="t" r="r" b="b"/>
            <a:pathLst>
              <a:path w="5750444" h="4061251">
                <a:moveTo>
                  <a:pt x="0" y="0"/>
                </a:moveTo>
                <a:lnTo>
                  <a:pt x="5750444" y="0"/>
                </a:lnTo>
                <a:lnTo>
                  <a:pt x="5750444" y="4061251"/>
                </a:lnTo>
                <a:lnTo>
                  <a:pt x="0" y="40612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6" name="Freeform 6"/>
          <p:cNvSpPr/>
          <p:nvPr/>
        </p:nvSpPr>
        <p:spPr>
          <a:xfrm>
            <a:off x="12379999" y="5491916"/>
            <a:ext cx="5908001" cy="4172526"/>
          </a:xfrm>
          <a:custGeom>
            <a:avLst/>
            <a:gdLst/>
            <a:ahLst/>
            <a:cxnLst/>
            <a:rect l="l" t="t" r="r" b="b"/>
            <a:pathLst>
              <a:path w="5908001" h="4172526">
                <a:moveTo>
                  <a:pt x="0" y="0"/>
                </a:moveTo>
                <a:lnTo>
                  <a:pt x="5908001" y="0"/>
                </a:lnTo>
                <a:lnTo>
                  <a:pt x="5908001" y="4172526"/>
                </a:lnTo>
                <a:lnTo>
                  <a:pt x="0" y="4172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7" name="Freeform 7"/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8" name="Freeform 8"/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9" name="Freeform 9"/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0" name="Freeform 10"/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2" name="Freeform 12"/>
          <p:cNvSpPr/>
          <p:nvPr/>
        </p:nvSpPr>
        <p:spPr>
          <a:xfrm>
            <a:off x="3344233" y="4104205"/>
            <a:ext cx="1186591" cy="1235579"/>
          </a:xfrm>
          <a:custGeom>
            <a:avLst/>
            <a:gdLst/>
            <a:ahLst/>
            <a:cxnLst/>
            <a:rect l="l" t="t" r="r" b="b"/>
            <a:pathLst>
              <a:path w="1186591" h="1235579">
                <a:moveTo>
                  <a:pt x="0" y="0"/>
                </a:moveTo>
                <a:lnTo>
                  <a:pt x="1186591" y="0"/>
                </a:lnTo>
                <a:lnTo>
                  <a:pt x="1186591" y="1235578"/>
                </a:lnTo>
                <a:lnTo>
                  <a:pt x="0" y="1235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9AC9C9E-77D9-F5A3-BD3C-BB05CAC3F452}"/>
              </a:ext>
            </a:extLst>
          </p:cNvPr>
          <p:cNvSpPr/>
          <p:nvPr/>
        </p:nvSpPr>
        <p:spPr>
          <a:xfrm>
            <a:off x="5727423" y="3573840"/>
            <a:ext cx="683315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OM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شكرا لكم</a:t>
            </a:r>
            <a:endParaRPr lang="ar-SA" sz="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3" name="Freeform 3"/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4" name="Freeform 4"/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5" name="Freeform 5"/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6" name="Freeform 6"/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7" name="Freeform 7"/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grpSp>
        <p:nvGrpSpPr>
          <p:cNvPr id="8" name="Group 8"/>
          <p:cNvGrpSpPr/>
          <p:nvPr/>
        </p:nvGrpSpPr>
        <p:grpSpPr>
          <a:xfrm>
            <a:off x="4487655" y="1349557"/>
            <a:ext cx="9149836" cy="1524508"/>
            <a:chOff x="0" y="0"/>
            <a:chExt cx="2409833" cy="4015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endParaRPr lang="ar-OM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3502377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2" name="Freeform 12"/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5" name="Freeform 15"/>
          <p:cNvSpPr/>
          <p:nvPr/>
        </p:nvSpPr>
        <p:spPr>
          <a:xfrm>
            <a:off x="1028700" y="4928874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0" y="0"/>
                </a:moveTo>
                <a:lnTo>
                  <a:pt x="1100761" y="0"/>
                </a:lnTo>
                <a:lnTo>
                  <a:pt x="1100761" y="1146205"/>
                </a:lnTo>
                <a:lnTo>
                  <a:pt x="0" y="114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6" name="Freeform 16"/>
          <p:cNvSpPr/>
          <p:nvPr/>
        </p:nvSpPr>
        <p:spPr>
          <a:xfrm flipH="1">
            <a:off x="16308661" y="4928874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1100761" y="0"/>
                </a:moveTo>
                <a:lnTo>
                  <a:pt x="0" y="0"/>
                </a:lnTo>
                <a:lnTo>
                  <a:pt x="0" y="1146205"/>
                </a:lnTo>
                <a:lnTo>
                  <a:pt x="1100761" y="1146205"/>
                </a:lnTo>
                <a:lnTo>
                  <a:pt x="11007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920E0C1-A3E5-4285-ABB0-08ACE65A8305}"/>
              </a:ext>
            </a:extLst>
          </p:cNvPr>
          <p:cNvSpPr/>
          <p:nvPr/>
        </p:nvSpPr>
        <p:spPr>
          <a:xfrm>
            <a:off x="7900939" y="1650146"/>
            <a:ext cx="1909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OM" sz="5400" b="1" dirty="0">
                <a:ln/>
                <a:solidFill>
                  <a:schemeClr val="accent3">
                    <a:lumMod val="75000"/>
                  </a:schemeClr>
                </a:solidFill>
              </a:rPr>
              <a:t>الأهداف</a:t>
            </a:r>
            <a:endParaRPr lang="ar-SA" sz="5400" b="1" cap="none" spc="0" dirty="0">
              <a:ln/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834EB026-FE08-1B8A-439E-3B22B86274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5201" y="4311324"/>
            <a:ext cx="10214244" cy="1664352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8BA0E1B-E9CD-9E1A-1D11-45ED464F05A2}"/>
              </a:ext>
            </a:extLst>
          </p:cNvPr>
          <p:cNvSpPr txBox="1"/>
          <p:nvPr/>
        </p:nvSpPr>
        <p:spPr>
          <a:xfrm>
            <a:off x="3983678" y="4882770"/>
            <a:ext cx="925729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OM" sz="4400" b="1" dirty="0">
                <a:solidFill>
                  <a:schemeClr val="accent3">
                    <a:lumMod val="50000"/>
                  </a:schemeClr>
                </a:solidFill>
              </a:rPr>
              <a:t>أن يصوغ الطالب نهاية للقصة يتناسب مع مسارها</a:t>
            </a:r>
          </a:p>
        </p:txBody>
      </p:sp>
      <p:sp>
        <p:nvSpPr>
          <p:cNvPr id="18" name="سهم: لأسفل 17">
            <a:extLst>
              <a:ext uri="{FF2B5EF4-FFF2-40B4-BE49-F238E27FC236}">
                <a16:creationId xmlns:a16="http://schemas.microsoft.com/office/drawing/2014/main" id="{490B54C1-6C75-D3F7-7F79-F7464BDB376F}"/>
              </a:ext>
            </a:extLst>
          </p:cNvPr>
          <p:cNvSpPr/>
          <p:nvPr/>
        </p:nvSpPr>
        <p:spPr>
          <a:xfrm>
            <a:off x="8534400" y="3061435"/>
            <a:ext cx="762000" cy="1243824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87987879-F137-DAF9-8864-429A3E7938A4}"/>
              </a:ext>
            </a:extLst>
          </p:cNvPr>
          <p:cNvSpPr/>
          <p:nvPr/>
        </p:nvSpPr>
        <p:spPr>
          <a:xfrm>
            <a:off x="6814258" y="8521191"/>
            <a:ext cx="25843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OM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FF00"/>
                </a:highlight>
                <a:hlinkClick r:id="rId13" action="ppaction://hlinksldjump"/>
              </a:rPr>
              <a:t>العودة</a:t>
            </a:r>
            <a:endParaRPr lang="ar-SA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1A7967-C140-05C3-4C26-648CADCCD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7726AA9-A6EB-BFEE-1F08-C73B007E1F05}"/>
              </a:ext>
            </a:extLst>
          </p:cNvPr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548223E-8B1A-D70F-1D16-D2F652C7C8C4}"/>
              </a:ext>
            </a:extLst>
          </p:cNvPr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EAF5B36-74A6-B1D4-401D-309BD62F474B}"/>
              </a:ext>
            </a:extLst>
          </p:cNvPr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65FBCC5-DAB5-FE28-5C8E-CFBC57D12ECE}"/>
              </a:ext>
            </a:extLst>
          </p:cNvPr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68AE2241-1B66-14AE-4486-570C7DC8D808}"/>
              </a:ext>
            </a:extLst>
          </p:cNvPr>
          <p:cNvGrpSpPr/>
          <p:nvPr/>
        </p:nvGrpSpPr>
        <p:grpSpPr>
          <a:xfrm>
            <a:off x="4487655" y="287751"/>
            <a:ext cx="9149836" cy="1524508"/>
            <a:chOff x="0" y="0"/>
            <a:chExt cx="2409833" cy="40151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4B299FF-7F4E-17DB-433A-7FA1E8B1BBAA}"/>
                </a:ext>
              </a:extLst>
            </p:cNvPr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endParaRPr lang="ar-OM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DCCA564-E525-5F34-4CB2-518C144BC9BE}"/>
                </a:ext>
              </a:extLst>
            </p:cNvPr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77579A4E-5BBC-E05E-5BB9-90EA4978FC43}"/>
              </a:ext>
            </a:extLst>
          </p:cNvPr>
          <p:cNvSpPr/>
          <p:nvPr/>
        </p:nvSpPr>
        <p:spPr>
          <a:xfrm>
            <a:off x="-1577291" y="6615661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9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action="ppaction://hlinksldjump"/>
              </a:rPr>
              <a:t>العودة</a:t>
            </a:r>
            <a:endParaRPr kumimoji="0" lang="ar-SA" sz="96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76AB38D-6AF8-306C-F51C-AD3E24301BD8}"/>
              </a:ext>
            </a:extLst>
          </p:cNvPr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06C176B3-0EF0-D7D7-6EFC-6A075C19CEF5}"/>
              </a:ext>
            </a:extLst>
          </p:cNvPr>
          <p:cNvSpPr/>
          <p:nvPr/>
        </p:nvSpPr>
        <p:spPr>
          <a:xfrm>
            <a:off x="1028700" y="4928874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0" y="0"/>
                </a:moveTo>
                <a:lnTo>
                  <a:pt x="1100761" y="0"/>
                </a:lnTo>
                <a:lnTo>
                  <a:pt x="1100761" y="1146205"/>
                </a:lnTo>
                <a:lnTo>
                  <a:pt x="0" y="1146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7F955EE-DF55-D867-82C1-A6519FA631CF}"/>
              </a:ext>
            </a:extLst>
          </p:cNvPr>
          <p:cNvSpPr/>
          <p:nvPr/>
        </p:nvSpPr>
        <p:spPr>
          <a:xfrm flipH="1">
            <a:off x="16308661" y="4928874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1100761" y="0"/>
                </a:moveTo>
                <a:lnTo>
                  <a:pt x="0" y="0"/>
                </a:lnTo>
                <a:lnTo>
                  <a:pt x="0" y="1146205"/>
                </a:lnTo>
                <a:lnTo>
                  <a:pt x="1100761" y="1146205"/>
                </a:lnTo>
                <a:lnTo>
                  <a:pt x="110076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DC687C8-2CE8-EFD8-A1D4-6ACDC3894165}"/>
              </a:ext>
            </a:extLst>
          </p:cNvPr>
          <p:cNvSpPr/>
          <p:nvPr/>
        </p:nvSpPr>
        <p:spPr>
          <a:xfrm>
            <a:off x="7696200" y="388285"/>
            <a:ext cx="24465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OM" sz="8000" b="1" cap="none" spc="0" dirty="0">
                <a:ln/>
                <a:solidFill>
                  <a:schemeClr val="accent3">
                    <a:lumMod val="75000"/>
                  </a:schemeClr>
                </a:solidFill>
                <a:effectLst/>
              </a:rPr>
              <a:t>التمهيد</a:t>
            </a:r>
            <a:endParaRPr lang="ar-SA" sz="8000" b="1" cap="none" spc="0" dirty="0">
              <a:ln/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pic>
        <p:nvPicPr>
          <p:cNvPr id="13" name="WhatsApp Video 2025-04-15 at 5.10.55 AM (1)">
            <a:hlinkClick r:id="" action="ppaction://media"/>
            <a:extLst>
              <a:ext uri="{FF2B5EF4-FFF2-40B4-BE49-F238E27FC236}">
                <a16:creationId xmlns:a16="http://schemas.microsoft.com/office/drawing/2014/main" id="{69AF655E-DD76-B687-043E-A4FE310C77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08211" y="2079443"/>
            <a:ext cx="12271578" cy="8042329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DDD88569-1794-3213-E5BE-B0105F66A24E}"/>
              </a:ext>
            </a:extLst>
          </p:cNvPr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C0A0BB7-24E8-3DAA-13E0-CEE1557A962C}"/>
              </a:ext>
            </a:extLst>
          </p:cNvPr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231090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3" name="Freeform 3"/>
          <p:cNvSpPr/>
          <p:nvPr/>
        </p:nvSpPr>
        <p:spPr>
          <a:xfrm>
            <a:off x="6579149" y="8443017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9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3" action="ppaction://hlinksldjump"/>
              </a:rPr>
              <a:t>العودة</a:t>
            </a:r>
            <a:endParaRPr kumimoji="0" lang="ar-SA" sz="96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5" name="Freeform 5"/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6" name="Freeform 6"/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7" name="Freeform 7"/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grpSp>
        <p:nvGrpSpPr>
          <p:cNvPr id="8" name="Group 8"/>
          <p:cNvGrpSpPr/>
          <p:nvPr/>
        </p:nvGrpSpPr>
        <p:grpSpPr>
          <a:xfrm>
            <a:off x="4487655" y="1349557"/>
            <a:ext cx="9149836" cy="1524508"/>
            <a:chOff x="0" y="0"/>
            <a:chExt cx="2409833" cy="4015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endParaRPr lang="ar-OM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3502377" y="5776636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2" name="Freeform 12"/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4" name="Freeform 14"/>
          <p:cNvSpPr/>
          <p:nvPr/>
        </p:nvSpPr>
        <p:spPr>
          <a:xfrm>
            <a:off x="6911183" y="4285643"/>
            <a:ext cx="4465633" cy="2470047"/>
          </a:xfrm>
          <a:custGeom>
            <a:avLst/>
            <a:gdLst/>
            <a:ahLst/>
            <a:cxnLst/>
            <a:rect l="l" t="t" r="r" b="b"/>
            <a:pathLst>
              <a:path w="5512709" h="4620652">
                <a:moveTo>
                  <a:pt x="0" y="0"/>
                </a:moveTo>
                <a:lnTo>
                  <a:pt x="5512709" y="0"/>
                </a:lnTo>
                <a:lnTo>
                  <a:pt x="5512709" y="4620652"/>
                </a:lnTo>
                <a:lnTo>
                  <a:pt x="0" y="46206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872D67B4-8F7D-CF74-BBDC-C763402B18F8}"/>
              </a:ext>
            </a:extLst>
          </p:cNvPr>
          <p:cNvSpPr/>
          <p:nvPr/>
        </p:nvSpPr>
        <p:spPr>
          <a:xfrm>
            <a:off x="4852717" y="1549431"/>
            <a:ext cx="8549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OM" sz="5400" b="1" dirty="0">
                <a:ln/>
                <a:solidFill>
                  <a:schemeClr val="accent3"/>
                </a:solidFill>
              </a:rPr>
              <a:t>بعد مشاهدتك للفيديو أجب عن الأسئلة</a:t>
            </a:r>
            <a:endParaRPr lang="ar-SA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18D65506-B930-DEF1-7156-F1E4A086C405}"/>
              </a:ext>
            </a:extLst>
          </p:cNvPr>
          <p:cNvSpPr/>
          <p:nvPr/>
        </p:nvSpPr>
        <p:spPr>
          <a:xfrm>
            <a:off x="8106698" y="4681835"/>
            <a:ext cx="20746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OM" sz="9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hlinkClick r:id="rId13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البد</a:t>
            </a:r>
            <a:r>
              <a:rPr lang="ar-OM" sz="9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hlinkClick r:id="rId13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ء</a:t>
            </a:r>
            <a:endParaRPr lang="ar-SA" sz="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63F194-16C9-7D66-6A08-27D686C49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395B0E4-902C-6F9A-9308-F4667BC7FC0A}"/>
              </a:ext>
            </a:extLst>
          </p:cNvPr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F10F356-9E9B-0ACC-77C6-9918B21D5ED2}"/>
              </a:ext>
            </a:extLst>
          </p:cNvPr>
          <p:cNvSpPr/>
          <p:nvPr/>
        </p:nvSpPr>
        <p:spPr>
          <a:xfrm>
            <a:off x="5989089" y="8753249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6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289DC65-1563-A526-8FE0-2881ACCECEFB}"/>
              </a:ext>
            </a:extLst>
          </p:cNvPr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B7313EC-E223-7231-0008-29BEB1D2343A}"/>
              </a:ext>
            </a:extLst>
          </p:cNvPr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EC33A7D-F1E9-7D97-A904-2A37046F08DC}"/>
              </a:ext>
            </a:extLst>
          </p:cNvPr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0A466F6-EF21-B56C-9DC0-32C2331FD3FF}"/>
              </a:ext>
            </a:extLst>
          </p:cNvPr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64F5F95D-DE98-1DE1-7E05-788796003C9C}"/>
              </a:ext>
            </a:extLst>
          </p:cNvPr>
          <p:cNvGrpSpPr/>
          <p:nvPr/>
        </p:nvGrpSpPr>
        <p:grpSpPr>
          <a:xfrm>
            <a:off x="4487655" y="1349557"/>
            <a:ext cx="9149836" cy="1524508"/>
            <a:chOff x="0" y="0"/>
            <a:chExt cx="2409833" cy="40151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9233C85-8A9A-05E6-FBD1-E6CCFF0D384B}"/>
                </a:ext>
              </a:extLst>
            </p:cNvPr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endParaRPr lang="ar-OM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1970D198-388F-9AA6-9F43-E75FCEB69CCF}"/>
                </a:ext>
              </a:extLst>
            </p:cNvPr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79F162D5-06DA-8FBF-5FDA-DC44A8A9D2FE}"/>
              </a:ext>
            </a:extLst>
          </p:cNvPr>
          <p:cNvSpPr/>
          <p:nvPr/>
        </p:nvSpPr>
        <p:spPr>
          <a:xfrm>
            <a:off x="-3502377" y="5776636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A0A7763-E6B1-8927-C43D-E11D2FB7D38A}"/>
              </a:ext>
            </a:extLst>
          </p:cNvPr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126C44A-13D1-7CA2-511E-F5AA52CD46FA}"/>
              </a:ext>
            </a:extLst>
          </p:cNvPr>
          <p:cNvSpPr/>
          <p:nvPr/>
        </p:nvSpPr>
        <p:spPr>
          <a:xfrm>
            <a:off x="3438591" y="4025261"/>
            <a:ext cx="5512709" cy="4620652"/>
          </a:xfrm>
          <a:custGeom>
            <a:avLst/>
            <a:gdLst/>
            <a:ahLst/>
            <a:cxnLst/>
            <a:rect l="l" t="t" r="r" b="b"/>
            <a:pathLst>
              <a:path w="5512709" h="4620652">
                <a:moveTo>
                  <a:pt x="0" y="0"/>
                </a:moveTo>
                <a:lnTo>
                  <a:pt x="5512709" y="0"/>
                </a:lnTo>
                <a:lnTo>
                  <a:pt x="5512709" y="4620652"/>
                </a:lnTo>
                <a:lnTo>
                  <a:pt x="0" y="4620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69BDFE2-E0C0-1F21-4E83-65AF48F23FD6}"/>
              </a:ext>
            </a:extLst>
          </p:cNvPr>
          <p:cNvSpPr/>
          <p:nvPr/>
        </p:nvSpPr>
        <p:spPr>
          <a:xfrm>
            <a:off x="9837125" y="4025261"/>
            <a:ext cx="5512709" cy="4620652"/>
          </a:xfrm>
          <a:custGeom>
            <a:avLst/>
            <a:gdLst/>
            <a:ahLst/>
            <a:cxnLst/>
            <a:rect l="l" t="t" r="r" b="b"/>
            <a:pathLst>
              <a:path w="5512709" h="4620652">
                <a:moveTo>
                  <a:pt x="0" y="0"/>
                </a:moveTo>
                <a:lnTo>
                  <a:pt x="5512709" y="0"/>
                </a:lnTo>
                <a:lnTo>
                  <a:pt x="5512709" y="4620652"/>
                </a:lnTo>
                <a:lnTo>
                  <a:pt x="0" y="4620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230F11F-EEB9-BC03-409E-5BF26750764F}"/>
              </a:ext>
            </a:extLst>
          </p:cNvPr>
          <p:cNvSpPr/>
          <p:nvPr/>
        </p:nvSpPr>
        <p:spPr>
          <a:xfrm>
            <a:off x="9051634" y="46818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ar-SA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170CC41E-11AE-1463-32DA-2881FDEF00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4592" y="1482472"/>
            <a:ext cx="6562411" cy="1649282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F419FE1-355A-93F3-AEC3-00B6B23A22ED}"/>
              </a:ext>
            </a:extLst>
          </p:cNvPr>
          <p:cNvSpPr txBox="1"/>
          <p:nvPr/>
        </p:nvSpPr>
        <p:spPr>
          <a:xfrm>
            <a:off x="9617028" y="5661280"/>
            <a:ext cx="60131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سَارَةُ وَعَمَلَ الْخَيْرِ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4360F475-C6C4-4D58-86B3-07919860BD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8505" y="4225515"/>
            <a:ext cx="4738431" cy="432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92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60712" y="7991030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3" name="Freeform 3"/>
          <p:cNvSpPr/>
          <p:nvPr/>
        </p:nvSpPr>
        <p:spPr>
          <a:xfrm>
            <a:off x="7315200" y="8973067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9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3" action="ppaction://hlinksldjump"/>
              </a:rPr>
              <a:t>العودة</a:t>
            </a:r>
            <a:endParaRPr kumimoji="0" lang="ar-SA" sz="96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6" name="Freeform 6"/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7" name="Freeform 7"/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grpSp>
        <p:nvGrpSpPr>
          <p:cNvPr id="8" name="Group 8"/>
          <p:cNvGrpSpPr/>
          <p:nvPr/>
        </p:nvGrpSpPr>
        <p:grpSpPr>
          <a:xfrm>
            <a:off x="8011301" y="95542"/>
            <a:ext cx="7100972" cy="1524508"/>
            <a:chOff x="0" y="0"/>
            <a:chExt cx="2409833" cy="4015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endParaRPr lang="ar-OM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3085787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2" name="Freeform 12"/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02AF91E-5018-A1F3-A0F7-6BECFFF8AB37}"/>
              </a:ext>
            </a:extLst>
          </p:cNvPr>
          <p:cNvSpPr txBox="1"/>
          <p:nvPr/>
        </p:nvSpPr>
        <p:spPr>
          <a:xfrm>
            <a:off x="8459338" y="442297"/>
            <a:ext cx="620489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kumimoji="0" lang="ar-OM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الآن لنجب على السؤال التالي</a:t>
            </a:r>
            <a:endParaRPr lang="ar-OM" sz="4800" dirty="0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13C09DAA-2F65-4120-0ACF-44E064C1E1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9339" y="1715349"/>
            <a:ext cx="5757304" cy="166435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FFFAAF5-AC53-FCAD-992B-265F7821F855}"/>
              </a:ext>
            </a:extLst>
          </p:cNvPr>
          <p:cNvSpPr txBox="1"/>
          <p:nvPr/>
        </p:nvSpPr>
        <p:spPr>
          <a:xfrm>
            <a:off x="8400587" y="1930364"/>
            <a:ext cx="570155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 رَتِّبْ أَحْدَاثَ النَّصِ</a:t>
            </a:r>
            <a:r>
              <a:rPr kumimoji="0" lang="ar-OM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التعبيري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بِوَضْعِ 1 2 3 4 في المربع :-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8283D3C0-78A1-707D-2C12-E49F0BF8B0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3956" y="106991"/>
            <a:ext cx="7145923" cy="4579309"/>
          </a:xfrm>
          <a:prstGeom prst="rect">
            <a:avLst/>
          </a:prstGeom>
        </p:spPr>
      </p:pic>
      <p:sp>
        <p:nvSpPr>
          <p:cNvPr id="17" name="سهم: لأسفل 16">
            <a:extLst>
              <a:ext uri="{FF2B5EF4-FFF2-40B4-BE49-F238E27FC236}">
                <a16:creationId xmlns:a16="http://schemas.microsoft.com/office/drawing/2014/main" id="{E4C95AF6-B18F-BA70-909E-45BB516E1480}"/>
              </a:ext>
            </a:extLst>
          </p:cNvPr>
          <p:cNvSpPr/>
          <p:nvPr/>
        </p:nvSpPr>
        <p:spPr>
          <a:xfrm>
            <a:off x="11251365" y="1262542"/>
            <a:ext cx="464452" cy="62511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32795CA3-F19C-B318-7E8B-23197722E8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7084" y="5542910"/>
            <a:ext cx="5790476" cy="663303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A0222F4D-B617-C0B7-84B5-F587310606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8477" y="6553182"/>
            <a:ext cx="5383964" cy="581765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2A6B7F95-6B74-5248-74ED-7917CE04C50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7000" y="7408248"/>
            <a:ext cx="6492827" cy="66330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59B98CE7-E9A1-890A-B68F-D853CEA47E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74788" y="8338527"/>
            <a:ext cx="7176407" cy="663302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3DC42C87-7C9E-EBE8-8437-280A7E206F13}"/>
              </a:ext>
            </a:extLst>
          </p:cNvPr>
          <p:cNvSpPr txBox="1"/>
          <p:nvPr/>
        </p:nvSpPr>
        <p:spPr>
          <a:xfrm>
            <a:off x="11493868" y="4579984"/>
            <a:ext cx="6492826" cy="77559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  <a:p>
            <a:r>
              <a:rPr lang="en-US" sz="9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-2</a:t>
            </a:r>
          </a:p>
          <a:p>
            <a:r>
              <a:rPr lang="en-US" sz="9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-3</a:t>
            </a:r>
          </a:p>
          <a:p>
            <a:r>
              <a:rPr lang="en-US" sz="9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-4</a:t>
            </a:r>
          </a:p>
          <a:p>
            <a:endParaRPr lang="en-US" sz="9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ar-OM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2717 -0.128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85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34568E-6 L 0.27917 0.1063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5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23829 0.0589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0" y="2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3.08642E-6 L 0.24592 0.115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5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3" name="Freeform 3"/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4" name="Freeform 4"/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5" name="Freeform 5"/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6" name="Freeform 6"/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7" name="Freeform 7"/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grpSp>
        <p:nvGrpSpPr>
          <p:cNvPr id="8" name="Group 8"/>
          <p:cNvGrpSpPr/>
          <p:nvPr/>
        </p:nvGrpSpPr>
        <p:grpSpPr>
          <a:xfrm>
            <a:off x="3945975" y="437857"/>
            <a:ext cx="11169582" cy="1524508"/>
            <a:chOff x="0" y="0"/>
            <a:chExt cx="2409833" cy="4015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endParaRPr lang="ar-OM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3502377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2" name="Freeform 12"/>
          <p:cNvSpPr/>
          <p:nvPr/>
        </p:nvSpPr>
        <p:spPr>
          <a:xfrm>
            <a:off x="13691720" y="6840859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9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action="ppaction://hlinksldjump"/>
              </a:rPr>
              <a:t>العودة</a:t>
            </a:r>
            <a:endParaRPr kumimoji="0" lang="ar-SA" sz="96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028700" y="4928874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0" y="0"/>
                </a:moveTo>
                <a:lnTo>
                  <a:pt x="1100761" y="0"/>
                </a:lnTo>
                <a:lnTo>
                  <a:pt x="1100761" y="1146205"/>
                </a:lnTo>
                <a:lnTo>
                  <a:pt x="0" y="1146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6" name="Freeform 16"/>
          <p:cNvSpPr/>
          <p:nvPr/>
        </p:nvSpPr>
        <p:spPr>
          <a:xfrm flipH="1">
            <a:off x="16308661" y="4928874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1100761" y="0"/>
                </a:moveTo>
                <a:lnTo>
                  <a:pt x="0" y="0"/>
                </a:lnTo>
                <a:lnTo>
                  <a:pt x="0" y="1146205"/>
                </a:lnTo>
                <a:lnTo>
                  <a:pt x="1100761" y="1146205"/>
                </a:lnTo>
                <a:lnTo>
                  <a:pt x="110076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6494485-4C8E-78F2-AD3B-8181F9CE0B48}"/>
              </a:ext>
            </a:extLst>
          </p:cNvPr>
          <p:cNvSpPr txBox="1"/>
          <p:nvPr/>
        </p:nvSpPr>
        <p:spPr>
          <a:xfrm>
            <a:off x="3773383" y="965521"/>
            <a:ext cx="116589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الآن لننتقل إلى نشاط </a:t>
            </a:r>
            <a:r>
              <a:rPr kumimoji="0" lang="ar-OM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آخرولنقم</a:t>
            </a:r>
            <a:r>
              <a:rPr kumimoji="0" lang="ar-OM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بإعادة ترتيب أحداث القصة المصورة التالية: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156A55E6-C092-963E-8B05-940642C159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4875" y="2900768"/>
            <a:ext cx="13336861" cy="6750895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DD520435-5992-2925-B31B-ADFC407EC7FF}"/>
              </a:ext>
            </a:extLst>
          </p:cNvPr>
          <p:cNvSpPr/>
          <p:nvPr/>
        </p:nvSpPr>
        <p:spPr>
          <a:xfrm>
            <a:off x="14039580" y="2624096"/>
            <a:ext cx="96988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ar-SA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30B41F91-2085-D4D7-8C22-3E5057B7ED79}"/>
              </a:ext>
            </a:extLst>
          </p:cNvPr>
          <p:cNvSpPr/>
          <p:nvPr/>
        </p:nvSpPr>
        <p:spPr>
          <a:xfrm flipH="1">
            <a:off x="7344180" y="2642261"/>
            <a:ext cx="96988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ar-SA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6893E82C-926E-A5D4-091F-116676C43E58}"/>
              </a:ext>
            </a:extLst>
          </p:cNvPr>
          <p:cNvSpPr/>
          <p:nvPr/>
        </p:nvSpPr>
        <p:spPr>
          <a:xfrm>
            <a:off x="14201233" y="6075079"/>
            <a:ext cx="80823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endParaRPr lang="ar-SA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FB017BDC-21B3-A2AC-EDC3-E46649127BAA}"/>
              </a:ext>
            </a:extLst>
          </p:cNvPr>
          <p:cNvSpPr/>
          <p:nvPr/>
        </p:nvSpPr>
        <p:spPr>
          <a:xfrm>
            <a:off x="7344180" y="5974818"/>
            <a:ext cx="8082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endParaRPr lang="ar-SA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B4E6460-E117-4F99-EA08-31379F298425}"/>
              </a:ext>
            </a:extLst>
          </p:cNvPr>
          <p:cNvSpPr txBox="1"/>
          <p:nvPr/>
        </p:nvSpPr>
        <p:spPr>
          <a:xfrm>
            <a:off x="1068339" y="9601929"/>
            <a:ext cx="148732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الآن هيا يا صديقي لتقم بالتعبير عن أحداث القصة المصورة السابقة :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4F7A-26F7-A839-37CB-DF6F3879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DC589EF-F0B3-12E8-81DD-666B1788EEA4}"/>
              </a:ext>
            </a:extLst>
          </p:cNvPr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5A0AA31-AFAB-2539-3531-E0F0261B9520}"/>
              </a:ext>
            </a:extLst>
          </p:cNvPr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773D526-4328-0A51-2191-6154EC2CB5C9}"/>
              </a:ext>
            </a:extLst>
          </p:cNvPr>
          <p:cNvSpPr/>
          <p:nvPr/>
        </p:nvSpPr>
        <p:spPr>
          <a:xfrm>
            <a:off x="15175720" y="-11383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B4ED1E6-968D-E8BE-5CA6-76B1AE3C6D2F}"/>
              </a:ext>
            </a:extLst>
          </p:cNvPr>
          <p:cNvSpPr/>
          <p:nvPr/>
        </p:nvSpPr>
        <p:spPr>
          <a:xfrm>
            <a:off x="1210067" y="707076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75C3B2A0-11D0-E80E-AD1B-663F913F7342}"/>
              </a:ext>
            </a:extLst>
          </p:cNvPr>
          <p:cNvGrpSpPr/>
          <p:nvPr/>
        </p:nvGrpSpPr>
        <p:grpSpPr>
          <a:xfrm>
            <a:off x="3977246" y="1506600"/>
            <a:ext cx="11068483" cy="1524508"/>
            <a:chOff x="0" y="0"/>
            <a:chExt cx="2409833" cy="40151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C65E3DF-16E2-2FEA-C571-6F7AAB2F5704}"/>
                </a:ext>
              </a:extLst>
            </p:cNvPr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endParaRPr lang="ar-OM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B2F14FC-9029-9BA7-13FA-92818BDBE7BE}"/>
                </a:ext>
              </a:extLst>
            </p:cNvPr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590A745E-AA90-CABB-342F-C24DFDA2854B}"/>
              </a:ext>
            </a:extLst>
          </p:cNvPr>
          <p:cNvSpPr/>
          <p:nvPr/>
        </p:nvSpPr>
        <p:spPr>
          <a:xfrm>
            <a:off x="-3502377" y="5776636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E74B479-6B3F-AE5F-D3FE-2CA007331065}"/>
              </a:ext>
            </a:extLst>
          </p:cNvPr>
          <p:cNvSpPr/>
          <p:nvPr/>
        </p:nvSpPr>
        <p:spPr>
          <a:xfrm>
            <a:off x="13837783" y="7917873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9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9" action="ppaction://hlinksldjump"/>
              </a:rPr>
              <a:t>العودة</a:t>
            </a:r>
            <a:endParaRPr kumimoji="0" lang="ar-SA" sz="96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highlight>
                <a:srgbClr val="FFFF00"/>
              </a:highligh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3BA44597-E394-F5C2-D2B7-56693699C4B3}"/>
              </a:ext>
            </a:extLst>
          </p:cNvPr>
          <p:cNvSpPr/>
          <p:nvPr/>
        </p:nvSpPr>
        <p:spPr>
          <a:xfrm>
            <a:off x="9051634" y="46818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ar-SA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F6B045B-0447-B233-BE64-EE1B188FEAB0}"/>
              </a:ext>
            </a:extLst>
          </p:cNvPr>
          <p:cNvSpPr txBox="1"/>
          <p:nvPr/>
        </p:nvSpPr>
        <p:spPr>
          <a:xfrm>
            <a:off x="5196868" y="1391780"/>
            <a:ext cx="87592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هيا لنشاهد فيديو للتعبير عن القصة السابقة لأحد طلاب العهد الرائعون بالضغط على الرابط التالي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16FCEF4C-7979-B3A8-C66E-3B43235ADB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1694" y="55947"/>
            <a:ext cx="5666654" cy="1143055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79117BB-751E-7983-C10C-72EAC4B7D45B}"/>
              </a:ext>
            </a:extLst>
          </p:cNvPr>
          <p:cNvSpPr txBox="1"/>
          <p:nvPr/>
        </p:nvSpPr>
        <p:spPr>
          <a:xfrm>
            <a:off x="6418453" y="147731"/>
            <a:ext cx="60131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6000" dirty="0">
                <a:solidFill>
                  <a:srgbClr val="C00000"/>
                </a:solidFill>
                <a:latin typeface="Calibri"/>
                <a:cs typeface="Arial" panose="020B0604020202020204" pitchFamily="34" charset="0"/>
              </a:rPr>
              <a:t>أحسنتم</a:t>
            </a:r>
            <a:endParaRPr kumimoji="0" lang="ar-SA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وسائط عبر الإنترنت 25" title="قصة رقمية لمشروع أنا قارئ ومؤلف (قصة شهاب المشاغب)">
            <a:hlinkClick r:id="" action="ppaction://media"/>
            <a:extLst>
              <a:ext uri="{FF2B5EF4-FFF2-40B4-BE49-F238E27FC236}">
                <a16:creationId xmlns:a16="http://schemas.microsoft.com/office/drawing/2014/main" id="{04BC36D1-2F9D-AB42-36B5-A49EE12FD3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1443894" y="3252592"/>
            <a:ext cx="13731826" cy="6509673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2D9EA68C-1AA3-F5DA-DEB6-925DED345854}"/>
              </a:ext>
            </a:extLst>
          </p:cNvPr>
          <p:cNvSpPr/>
          <p:nvPr/>
        </p:nvSpPr>
        <p:spPr>
          <a:xfrm>
            <a:off x="14482417" y="2207239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9FCD2FB-2372-4FD9-72ED-EFC6610CE43C}"/>
              </a:ext>
            </a:extLst>
          </p:cNvPr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8148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272</Words>
  <Application>Microsoft Office PowerPoint</Application>
  <PresentationFormat>مخصص</PresentationFormat>
  <Paragraphs>74</Paragraphs>
  <Slides>20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20</vt:i4>
      </vt:variant>
    </vt:vector>
  </HeadingPairs>
  <TitlesOfParts>
    <vt:vector size="26" baseType="lpstr">
      <vt:lpstr>Calibri</vt:lpstr>
      <vt:lpstr>Arial</vt:lpstr>
      <vt:lpstr>DG Sahabah</vt:lpstr>
      <vt:lpstr>เอฟซี เดซี่</vt:lpstr>
      <vt:lpstr>Office Theme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Cute Playful Illustrated Group Project Presentation</dc:title>
  <cp:lastModifiedBy>خالصه حامد سيف المحفوظيه</cp:lastModifiedBy>
  <cp:revision>11</cp:revision>
  <dcterms:created xsi:type="dcterms:W3CDTF">2006-08-16T00:00:00Z</dcterms:created>
  <dcterms:modified xsi:type="dcterms:W3CDTF">2025-04-21T18:54:19Z</dcterms:modified>
  <dc:identifier>DAGlJsUZxrg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5af2f3-15c0-42f7-aff1-8120ca254967_Enabled">
    <vt:lpwstr>true</vt:lpwstr>
  </property>
  <property fmtid="{D5CDD505-2E9C-101B-9397-08002B2CF9AE}" pid="3" name="MSIP_Label_c15af2f3-15c0-42f7-aff1-8120ca254967_SetDate">
    <vt:lpwstr>2025-04-20T06:54:48Z</vt:lpwstr>
  </property>
  <property fmtid="{D5CDD505-2E9C-101B-9397-08002B2CF9AE}" pid="4" name="MSIP_Label_c15af2f3-15c0-42f7-aff1-8120ca254967_Method">
    <vt:lpwstr>Standard</vt:lpwstr>
  </property>
  <property fmtid="{D5CDD505-2E9C-101B-9397-08002B2CF9AE}" pid="5" name="MSIP_Label_c15af2f3-15c0-42f7-aff1-8120ca254967_Name">
    <vt:lpwstr>defa4170-0d19-0005-0004-bc88714345d2</vt:lpwstr>
  </property>
  <property fmtid="{D5CDD505-2E9C-101B-9397-08002B2CF9AE}" pid="6" name="MSIP_Label_c15af2f3-15c0-42f7-aff1-8120ca254967_SiteId">
    <vt:lpwstr>04b4cb5d-cc41-401f-bd9d-4ca8a31a5c2f</vt:lpwstr>
  </property>
  <property fmtid="{D5CDD505-2E9C-101B-9397-08002B2CF9AE}" pid="7" name="MSIP_Label_c15af2f3-15c0-42f7-aff1-8120ca254967_ActionId">
    <vt:lpwstr>655766f3-9b00-4ffe-bd6e-4bdb6dce73e1</vt:lpwstr>
  </property>
  <property fmtid="{D5CDD505-2E9C-101B-9397-08002B2CF9AE}" pid="8" name="MSIP_Label_c15af2f3-15c0-42f7-aff1-8120ca254967_ContentBits">
    <vt:lpwstr>0</vt:lpwstr>
  </property>
  <property fmtid="{D5CDD505-2E9C-101B-9397-08002B2CF9AE}" pid="9" name="MSIP_Label_c15af2f3-15c0-42f7-aff1-8120ca254967_Tag">
    <vt:lpwstr>10, 3, 0, 1</vt:lpwstr>
  </property>
</Properties>
</file>