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46_3950F26D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7" r:id="rId3"/>
    <p:sldId id="316" r:id="rId4"/>
    <p:sldId id="319" r:id="rId5"/>
    <p:sldId id="320" r:id="rId6"/>
    <p:sldId id="321" r:id="rId7"/>
    <p:sldId id="331" r:id="rId8"/>
    <p:sldId id="280" r:id="rId9"/>
    <p:sldId id="323" r:id="rId10"/>
    <p:sldId id="326" r:id="rId11"/>
    <p:sldId id="324" r:id="rId12"/>
    <p:sldId id="325" r:id="rId13"/>
    <p:sldId id="327" r:id="rId14"/>
    <p:sldId id="328" r:id="rId15"/>
    <p:sldId id="329" r:id="rId16"/>
    <p:sldId id="311" r:id="rId17"/>
    <p:sldId id="312" r:id="rId18"/>
    <p:sldId id="313" r:id="rId19"/>
    <p:sldId id="315" r:id="rId20"/>
    <p:sldId id="330" r:id="rId21"/>
    <p:sldId id="281" r:id="rId2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59DD90-F143-37BD-FFD8-224B86ED7022}" name="خالصه حامد سيف المحفوظيه" initials="خ" userId="S::K148491@moe.om::032f49ca-10b3-4545-b26f-b1b5396ff4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5E2C"/>
    <a:srgbClr val="62CEE5"/>
    <a:srgbClr val="FFD347"/>
    <a:srgbClr val="F3D17B"/>
    <a:srgbClr val="000000"/>
    <a:srgbClr val="9DB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نمط فاتح 3 - تميي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نمط فاتح 1 - تميي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نمط فاتح 1 - تميي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نمط متوسط 4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21" autoAdjust="0"/>
    <p:restoredTop sz="95016" autoAdjust="0"/>
  </p:normalViewPr>
  <p:slideViewPr>
    <p:cSldViewPr>
      <p:cViewPr>
        <p:scale>
          <a:sx n="110" d="100"/>
          <a:sy n="110" d="100"/>
        </p:scale>
        <p:origin x="48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8/10/relationships/authors" Target="authors.xml"/></Relationships>
</file>

<file path=ppt/comments/modernComment_146_3950F26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B2E0547-3C5F-4ECF-8B85-44A94599A44D}" authorId="{7659DD90-F143-37BD-FFD8-224B86ED7022}" created="2025-03-21T10:06:35.73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61606253" sldId="326"/>
      <ac:spMk id="3" creationId="{08FEE2E2-EA2B-22C0-5C47-EE4C69F1F5B8}"/>
    </ac:deMkLst>
    <p188:txBody>
      <a:bodyPr/>
      <a:lstStyle/>
      <a:p>
        <a:r>
          <a:rPr lang="ar-OM"/>
          <a:t>فجأة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dirty="0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23/09/1446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23/09/1446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23/09/1446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23/09/1446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23/09/1446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23/09/1446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23/09/1446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23/09/1446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23/09/1446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23/09/1446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23/09/1446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14E9F-BA98-4BA7-A578-3BEF137FC3F3}" type="datetimeFigureOut">
              <a:rPr lang="ar-SA" smtClean="0"/>
              <a:pPr/>
              <a:t>23/09/1446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microsoft.com/office/2018/10/relationships/comments" Target="../comments/modernComment_146_3950F26D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hyperlink" Target="https://youtu.be/WZyi2TR2FJU?si=00vj9t3nHA0pskxT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2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24.gif"/><Relationship Id="rId4" Type="http://schemas.openxmlformats.org/officeDocument/2006/relationships/audio" Target="../media/audio5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4.gif"/><Relationship Id="rId4" Type="http://schemas.openxmlformats.org/officeDocument/2006/relationships/audio" Target="../media/audio5.wav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7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audio" Target="../media/audio5.wav"/><Relationship Id="rId9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liveworksheets.com/w/ar/allght-alrbyt/1808527" TargetMode="External"/><Relationship Id="rId5" Type="http://schemas.openxmlformats.org/officeDocument/2006/relationships/hyperlink" Target="https://www.liveworksheets.com/node/5199198" TargetMode="Externa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jpe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jpe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jpe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خماسي 3"/>
          <p:cNvSpPr/>
          <p:nvPr/>
        </p:nvSpPr>
        <p:spPr>
          <a:xfrm flipH="1">
            <a:off x="5699547" y="2954637"/>
            <a:ext cx="1833699" cy="81724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المادة :</a:t>
            </a:r>
          </a:p>
        </p:txBody>
      </p:sp>
      <p:sp>
        <p:nvSpPr>
          <p:cNvPr id="5" name="تمرير أفقي 4"/>
          <p:cNvSpPr/>
          <p:nvPr/>
        </p:nvSpPr>
        <p:spPr>
          <a:xfrm>
            <a:off x="2090875" y="1615430"/>
            <a:ext cx="5410200" cy="1219200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بسم الله الرحمن الرحيم</a:t>
            </a:r>
          </a:p>
        </p:txBody>
      </p:sp>
      <p:sp>
        <p:nvSpPr>
          <p:cNvPr id="6" name="خماسي 5"/>
          <p:cNvSpPr/>
          <p:nvPr/>
        </p:nvSpPr>
        <p:spPr>
          <a:xfrm>
            <a:off x="2319475" y="2910830"/>
            <a:ext cx="3340992" cy="8382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أحب لغتي</a:t>
            </a:r>
          </a:p>
        </p:txBody>
      </p:sp>
      <p:sp>
        <p:nvSpPr>
          <p:cNvPr id="7" name="خماسي 6"/>
          <p:cNvSpPr/>
          <p:nvPr/>
        </p:nvSpPr>
        <p:spPr>
          <a:xfrm flipH="1">
            <a:off x="5684307" y="3916680"/>
            <a:ext cx="1833699" cy="92202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عنوان الدرس:</a:t>
            </a:r>
          </a:p>
        </p:txBody>
      </p:sp>
      <p:sp>
        <p:nvSpPr>
          <p:cNvPr id="8" name="خماسي 7"/>
          <p:cNvSpPr/>
          <p:nvPr/>
        </p:nvSpPr>
        <p:spPr>
          <a:xfrm>
            <a:off x="2319487" y="3872881"/>
            <a:ext cx="3325751" cy="94297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600" dirty="0">
                <a:solidFill>
                  <a:schemeClr val="tx1"/>
                </a:solidFill>
              </a:rPr>
              <a:t>التعبير الكتابي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9" name="خماسي 8"/>
          <p:cNvSpPr/>
          <p:nvPr/>
        </p:nvSpPr>
        <p:spPr>
          <a:xfrm flipH="1">
            <a:off x="5715000" y="5029200"/>
            <a:ext cx="1757295" cy="92202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تقديم :</a:t>
            </a:r>
          </a:p>
        </p:txBody>
      </p:sp>
      <p:sp>
        <p:nvSpPr>
          <p:cNvPr id="10" name="خماسي 9"/>
          <p:cNvSpPr/>
          <p:nvPr/>
        </p:nvSpPr>
        <p:spPr>
          <a:xfrm>
            <a:off x="2319485" y="4985401"/>
            <a:ext cx="3356231" cy="94297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أ. </a:t>
            </a:r>
            <a:r>
              <a:rPr lang="ar-OM" sz="2400" b="1" dirty="0">
                <a:solidFill>
                  <a:schemeClr val="tx1"/>
                </a:solidFill>
              </a:rPr>
              <a:t>خالصة المحفوظي.</a:t>
            </a:r>
            <a:endParaRPr lang="ar-SA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F:\فهم المقروء\IMG-20210507-WA004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24807" r="14063" b="39445"/>
          <a:stretch>
            <a:fillRect/>
          </a:stretch>
        </p:blipFill>
        <p:spPr bwMode="auto">
          <a:xfrm>
            <a:off x="838200" y="0"/>
            <a:ext cx="7697859" cy="2068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9B23-352D-BA9F-0611-F9DBC9D26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F5B6FAB-391F-C529-409E-D010ABB09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5347" y="1456509"/>
            <a:ext cx="609600" cy="609600"/>
          </a:xfrm>
          <a:prstGeom prst="rect">
            <a:avLst/>
          </a:prstGeom>
        </p:spPr>
      </p:pic>
      <p:sp>
        <p:nvSpPr>
          <p:cNvPr id="5" name="مستطيل مستدير الزوايا 4">
            <a:extLst>
              <a:ext uri="{FF2B5EF4-FFF2-40B4-BE49-F238E27FC236}">
                <a16:creationId xmlns:a16="http://schemas.microsoft.com/office/drawing/2014/main" id="{F31C51F2-2947-C301-A8E0-F1968627733D}"/>
              </a:ext>
            </a:extLst>
          </p:cNvPr>
          <p:cNvSpPr/>
          <p:nvPr/>
        </p:nvSpPr>
        <p:spPr>
          <a:xfrm>
            <a:off x="3048000" y="533400"/>
            <a:ext cx="2209800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المادة : أحب لُغتي .</a:t>
            </a:r>
          </a:p>
        </p:txBody>
      </p:sp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3D1E1B55-A6CD-CA02-84A0-C2EBAC42F50E}"/>
              </a:ext>
            </a:extLst>
          </p:cNvPr>
          <p:cNvSpPr/>
          <p:nvPr/>
        </p:nvSpPr>
        <p:spPr>
          <a:xfrm>
            <a:off x="5823857" y="533400"/>
            <a:ext cx="2876550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عنوان الدرس : </a:t>
            </a:r>
            <a:r>
              <a:rPr lang="ar-OM" b="1" dirty="0">
                <a:solidFill>
                  <a:schemeClr val="tx1"/>
                </a:solidFill>
              </a:rPr>
              <a:t>التعبير الكتابي</a:t>
            </a:r>
            <a:r>
              <a:rPr lang="ar-SA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وسيلة شرح مع سهم إلى الأسفل 7">
            <a:extLst>
              <a:ext uri="{FF2B5EF4-FFF2-40B4-BE49-F238E27FC236}">
                <a16:creationId xmlns:a16="http://schemas.microsoft.com/office/drawing/2014/main" id="{83B99050-F0CB-7B0E-988C-16FA5A595C6B}"/>
              </a:ext>
            </a:extLst>
          </p:cNvPr>
          <p:cNvSpPr/>
          <p:nvPr/>
        </p:nvSpPr>
        <p:spPr>
          <a:xfrm>
            <a:off x="1447800" y="1295400"/>
            <a:ext cx="7084695" cy="990600"/>
          </a:xfrm>
          <a:prstGeom prst="downArrowCallou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400" dirty="0">
                <a:solidFill>
                  <a:srgbClr val="C00000"/>
                </a:solidFill>
              </a:rPr>
              <a:t>ا</a:t>
            </a:r>
            <a:r>
              <a:rPr lang="ar-OM" sz="2000" dirty="0">
                <a:solidFill>
                  <a:srgbClr val="C00000"/>
                </a:solidFill>
              </a:rPr>
              <a:t>لآن هيا يا صديقي لتقم </a:t>
            </a:r>
            <a:r>
              <a:rPr lang="ar-OM" sz="2000" dirty="0" err="1">
                <a:solidFill>
                  <a:srgbClr val="C00000"/>
                </a:solidFill>
              </a:rPr>
              <a:t>بالتعبيرعن</a:t>
            </a:r>
            <a:r>
              <a:rPr lang="ar-OM" sz="2000" dirty="0">
                <a:solidFill>
                  <a:srgbClr val="C00000"/>
                </a:solidFill>
              </a:rPr>
              <a:t> أحداث القصة المصورة السابقة التالية:</a:t>
            </a:r>
            <a:endParaRPr lang="ar-SA" sz="2000" dirty="0">
              <a:solidFill>
                <a:srgbClr val="C00000"/>
              </a:solidFill>
            </a:endParaRPr>
          </a:p>
        </p:txBody>
      </p:sp>
      <p:sp>
        <p:nvSpPr>
          <p:cNvPr id="3" name="مربع نص 2" descr="قجأة">
            <a:extLst>
              <a:ext uri="{FF2B5EF4-FFF2-40B4-BE49-F238E27FC236}">
                <a16:creationId xmlns:a16="http://schemas.microsoft.com/office/drawing/2014/main" id="{08FEE2E2-EA2B-22C0-5C47-EE4C69F1F5B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286000" y="2438400"/>
            <a:ext cx="59436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0484">
                <a:srgbClr val="C0D2E7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1">
            <a:spAutoFit/>
          </a:bodyPr>
          <a:lstStyle/>
          <a:p>
            <a:r>
              <a:rPr lang="ar-OM" dirty="0"/>
              <a:t>ذات يوم </a:t>
            </a:r>
          </a:p>
        </p:txBody>
      </p:sp>
    </p:spTree>
    <p:extLst>
      <p:ext uri="{BB962C8B-B14F-4D97-AF65-F5344CB8AC3E}">
        <p14:creationId xmlns:p14="http://schemas.microsoft.com/office/powerpoint/2010/main" val="96160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3" grpId="0" animBg="1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77CA2-5567-9FE7-72CF-09D1B827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789B9458-3732-15F2-30E6-727F0E972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972233"/>
            <a:ext cx="609600" cy="609600"/>
          </a:xfrm>
          <a:prstGeom prst="rect">
            <a:avLst/>
          </a:prstGeom>
        </p:spPr>
      </p:pic>
      <p:pic>
        <p:nvPicPr>
          <p:cNvPr id="4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61966CA0-5C89-7761-5FF8-7B3B2C58EE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000" y="772885"/>
            <a:ext cx="609600" cy="609600"/>
          </a:xfrm>
          <a:prstGeom prst="rect">
            <a:avLst/>
          </a:prstGeom>
        </p:spPr>
      </p:pic>
      <p:sp>
        <p:nvSpPr>
          <p:cNvPr id="2" name="مخطط انسيابي: معالجة متعاقبة 1">
            <a:extLst>
              <a:ext uri="{FF2B5EF4-FFF2-40B4-BE49-F238E27FC236}">
                <a16:creationId xmlns:a16="http://schemas.microsoft.com/office/drawing/2014/main" id="{662EB895-5FDE-E518-4B77-5102C38F79A2}"/>
              </a:ext>
            </a:extLst>
          </p:cNvPr>
          <p:cNvSpPr/>
          <p:nvPr/>
        </p:nvSpPr>
        <p:spPr>
          <a:xfrm>
            <a:off x="3124200" y="152400"/>
            <a:ext cx="3200400" cy="3810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ممتاز يا أصدقائي</a:t>
            </a:r>
            <a:endParaRPr lang="ar-SA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مستطيل مستدير الزوايا 4">
            <a:extLst>
              <a:ext uri="{FF2B5EF4-FFF2-40B4-BE49-F238E27FC236}">
                <a16:creationId xmlns:a16="http://schemas.microsoft.com/office/drawing/2014/main" id="{4C696FF2-DA01-0A6C-83FB-961139D17E97}"/>
              </a:ext>
            </a:extLst>
          </p:cNvPr>
          <p:cNvSpPr/>
          <p:nvPr/>
        </p:nvSpPr>
        <p:spPr>
          <a:xfrm>
            <a:off x="2743200" y="731520"/>
            <a:ext cx="2209800" cy="609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بارك الله فيكم</a:t>
            </a:r>
            <a:r>
              <a:rPr lang="ar-S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4751EDD7-0A90-A73B-027E-95CD027DC7E5}"/>
              </a:ext>
            </a:extLst>
          </p:cNvPr>
          <p:cNvSpPr/>
          <p:nvPr/>
        </p:nvSpPr>
        <p:spPr>
          <a:xfrm>
            <a:off x="5257800" y="868679"/>
            <a:ext cx="2876550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أحسنتم</a:t>
            </a:r>
            <a:endParaRPr lang="ar-SA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وسيلة شرح مع سهم إلى الأسفل 7">
            <a:extLst>
              <a:ext uri="{FF2B5EF4-FFF2-40B4-BE49-F238E27FC236}">
                <a16:creationId xmlns:a16="http://schemas.microsoft.com/office/drawing/2014/main" id="{A800B72F-8251-FC68-2265-92EAA3ED1A59}"/>
              </a:ext>
            </a:extLst>
          </p:cNvPr>
          <p:cNvSpPr/>
          <p:nvPr/>
        </p:nvSpPr>
        <p:spPr>
          <a:xfrm>
            <a:off x="868680" y="1551431"/>
            <a:ext cx="8229600" cy="1066800"/>
          </a:xfrm>
          <a:prstGeom prst="downArrowCallou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000" dirty="0">
                <a:solidFill>
                  <a:srgbClr val="C00000"/>
                </a:solidFill>
              </a:rPr>
              <a:t>هيا لنشاهد فيديو للتعبير عن القصة السابقة لأحد طلاب العهد الرائعون بالضغط على الرابط التالي</a:t>
            </a:r>
            <a:endParaRPr lang="ar-SA" sz="2000" dirty="0">
              <a:solidFill>
                <a:srgbClr val="C00000"/>
              </a:solidFill>
            </a:endParaRPr>
          </a:p>
        </p:txBody>
      </p:sp>
      <p:sp>
        <p:nvSpPr>
          <p:cNvPr id="3" name="مستطيل مستدير الزوايا 6">
            <a:hlinkClick r:id="rId7"/>
            <a:extLst>
              <a:ext uri="{FF2B5EF4-FFF2-40B4-BE49-F238E27FC236}">
                <a16:creationId xmlns:a16="http://schemas.microsoft.com/office/drawing/2014/main" id="{7D4A5814-A3C6-5157-C9BB-17C600E2C928}"/>
              </a:ext>
            </a:extLst>
          </p:cNvPr>
          <p:cNvSpPr/>
          <p:nvPr/>
        </p:nvSpPr>
        <p:spPr>
          <a:xfrm>
            <a:off x="4114800" y="2721862"/>
            <a:ext cx="1676399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هنا</a:t>
            </a:r>
            <a:endParaRPr lang="ar-SA" sz="48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6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1E4CC-6A95-FB3F-CC0B-F9223FD1B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402752AE-383A-B07F-79F8-A35A021F2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B50BA9E2-60A6-C87F-1404-D8D7CD2FBFC0}"/>
              </a:ext>
            </a:extLst>
          </p:cNvPr>
          <p:cNvSpPr/>
          <p:nvPr/>
        </p:nvSpPr>
        <p:spPr>
          <a:xfrm>
            <a:off x="2667000" y="76200"/>
            <a:ext cx="4953000" cy="1066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800" b="1" dirty="0">
                <a:solidFill>
                  <a:schemeClr val="tx1"/>
                </a:solidFill>
                <a:latin typeface="Arial" pitchFamily="34" charset="0"/>
              </a:rPr>
              <a:t>لننتقل الآن إلى التعبير الكتابي ف الكتاب المدرسي ولنطبق عليه</a:t>
            </a:r>
            <a:endParaRPr lang="ar-SA" sz="2800" b="1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2" name="صورة 11" descr="صورة تحتوي على نص, لقطة شاشة, رسالة, صفحة ويب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A323E42B-DBE8-9777-607B-0BC5C76B7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7239000" cy="5410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99000" endPos="66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364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1E4CC-6A95-FB3F-CC0B-F9223FD1B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DC569259-DF37-8C57-3C4B-C095E3161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D0635C4-BCF1-022E-4DFE-3A7775FA8E32}"/>
              </a:ext>
            </a:extLst>
          </p:cNvPr>
          <p:cNvSpPr/>
          <p:nvPr/>
        </p:nvSpPr>
        <p:spPr>
          <a:xfrm>
            <a:off x="2514600" y="152400"/>
            <a:ext cx="4724400" cy="1066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600" b="1" dirty="0">
                <a:solidFill>
                  <a:schemeClr val="tx1"/>
                </a:solidFill>
              </a:rPr>
              <a:t>لنقم بمشاهدة الفيديو أولا</a:t>
            </a:r>
          </a:p>
        </p:txBody>
      </p:sp>
      <p:pic>
        <p:nvPicPr>
          <p:cNvPr id="15" name="WhatsApp Video 2025-03-21 at 11.06.24 AM">
            <a:hlinkClick r:id="" action="ppaction://media"/>
            <a:extLst>
              <a:ext uri="{FF2B5EF4-FFF2-40B4-BE49-F238E27FC236}">
                <a16:creationId xmlns:a16="http://schemas.microsoft.com/office/drawing/2014/main" id="{0E8BAAE6-1CDF-529F-E978-7405D09986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13716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1E4CC-6A95-FB3F-CC0B-F9223FD1B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D0635C4-BCF1-022E-4DFE-3A7775FA8E32}"/>
              </a:ext>
            </a:extLst>
          </p:cNvPr>
          <p:cNvSpPr/>
          <p:nvPr/>
        </p:nvSpPr>
        <p:spPr>
          <a:xfrm>
            <a:off x="2514600" y="152400"/>
            <a:ext cx="4724400" cy="1066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600" b="1" dirty="0">
                <a:solidFill>
                  <a:schemeClr val="tx1"/>
                </a:solidFill>
              </a:rPr>
              <a:t>هل استطعتم وضع نهاية للقصة؟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385ADE9C-73A3-2240-85A0-836CBA9B3AA1}"/>
              </a:ext>
            </a:extLst>
          </p:cNvPr>
          <p:cNvSpPr/>
          <p:nvPr/>
        </p:nvSpPr>
        <p:spPr>
          <a:xfrm>
            <a:off x="3962400" y="1371600"/>
            <a:ext cx="1828800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4800" b="1" dirty="0"/>
              <a:t>ممتاز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159DD9C-1BCD-9FB2-CACB-4FBF1ADC4092}"/>
              </a:ext>
            </a:extLst>
          </p:cNvPr>
          <p:cNvSpPr/>
          <p:nvPr/>
        </p:nvSpPr>
        <p:spPr>
          <a:xfrm>
            <a:off x="1447800" y="2667000"/>
            <a:ext cx="7010400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200" b="1" dirty="0">
                <a:solidFill>
                  <a:schemeClr val="tx1"/>
                </a:solidFill>
              </a:rPr>
              <a:t>لنشاهد تكملة نص التعبير الكتابي مع أحد أصدقائنا ولننتقل إلى لعبة </a:t>
            </a:r>
            <a:r>
              <a:rPr lang="ar-OM" sz="3200" b="1" dirty="0">
                <a:solidFill>
                  <a:schemeClr val="bg1"/>
                </a:solidFill>
              </a:rPr>
              <a:t>بن</a:t>
            </a:r>
          </a:p>
        </p:txBody>
      </p:sp>
    </p:spTree>
    <p:extLst>
      <p:ext uri="{BB962C8B-B14F-4D97-AF65-F5344CB8AC3E}">
        <p14:creationId xmlns:p14="http://schemas.microsoft.com/office/powerpoint/2010/main" val="4975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0DF18-8A56-9A28-3383-897D6378B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5-03-22 at 2.03.54 PM">
            <a:hlinkClick r:id="" action="ppaction://media"/>
            <a:extLst>
              <a:ext uri="{FF2B5EF4-FFF2-40B4-BE49-F238E27FC236}">
                <a16:creationId xmlns:a16="http://schemas.microsoft.com/office/drawing/2014/main" id="{BF52756C-26E5-A638-46F2-071575F1CF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52400"/>
            <a:ext cx="807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4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n 10 - Wikipedia">
            <a:extLst>
              <a:ext uri="{FF2B5EF4-FFF2-40B4-BE49-F238E27FC236}">
                <a16:creationId xmlns:a16="http://schemas.microsoft.com/office/drawing/2014/main" id="{6806B6BD-B6D4-488F-BD16-435934CC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728" y="1271112"/>
            <a:ext cx="1688623" cy="132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901EBB0-858A-4316-BC0C-93F5AAA6AD0F}"/>
              </a:ext>
            </a:extLst>
          </p:cNvPr>
          <p:cNvSpPr txBox="1"/>
          <p:nvPr/>
        </p:nvSpPr>
        <p:spPr>
          <a:xfrm>
            <a:off x="2023394" y="1194808"/>
            <a:ext cx="547141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625" b="1" dirty="0">
                <a:latin typeface="DG Sahabah" panose="01000000000000000000" pitchFamily="2" charset="-78"/>
                <a:cs typeface="DG Sahabah" panose="01000000000000000000" pitchFamily="2" charset="-78"/>
              </a:rPr>
              <a:t>لعبة بن</a:t>
            </a:r>
          </a:p>
        </p:txBody>
      </p:sp>
      <p:pic>
        <p:nvPicPr>
          <p:cNvPr id="1028" name="Picture 4" descr="Omnicoid Void: Omni-Enhanced XLR8">
            <a:extLst>
              <a:ext uri="{FF2B5EF4-FFF2-40B4-BE49-F238E27FC236}">
                <a16:creationId xmlns:a16="http://schemas.microsoft.com/office/drawing/2014/main" id="{7498E65C-A44B-48E2-95AB-1A5F2460E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86" y="3727813"/>
            <a:ext cx="3272083" cy="22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040B19-A43F-4BDF-975A-CB9B0524E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351" y="4446130"/>
            <a:ext cx="1370375" cy="1370375"/>
          </a:xfrm>
          <a:prstGeom prst="rect">
            <a:avLst/>
          </a:prstGeom>
        </p:spPr>
      </p:pic>
      <p:pic>
        <p:nvPicPr>
          <p:cNvPr id="1030" name="Picture 6" descr="Heatblast - Brawlhalla Wiki">
            <a:extLst>
              <a:ext uri="{FF2B5EF4-FFF2-40B4-BE49-F238E27FC236}">
                <a16:creationId xmlns:a16="http://schemas.microsoft.com/office/drawing/2014/main" id="{1770D3B9-881D-48AA-B361-CA51EED078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76" y="1931227"/>
            <a:ext cx="1728085" cy="23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yt1s.com - Ben 10 Theme  EPIC VERSION">
            <a:hlinkClick r:id="" action="ppaction://media"/>
            <a:extLst>
              <a:ext uri="{FF2B5EF4-FFF2-40B4-BE49-F238E27FC236}">
                <a16:creationId xmlns:a16="http://schemas.microsoft.com/office/drawing/2014/main" id="{D3238627-2375-4DAB-8375-ED0F3F2B8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39679" y="-4679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6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1.36185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99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Omni-Kix Four Arms | Ben 10 Wiki | Fandom">
            <a:extLst>
              <a:ext uri="{FF2B5EF4-FFF2-40B4-BE49-F238E27FC236}">
                <a16:creationId xmlns:a16="http://schemas.microsoft.com/office/drawing/2014/main" id="{0ABF92F8-30F6-4909-8577-7313B128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331" y="3908800"/>
            <a:ext cx="2409669" cy="209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سهم: خماسي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80586C-839E-4977-A4A7-12A1437382D9}"/>
              </a:ext>
            </a:extLst>
          </p:cNvPr>
          <p:cNvSpPr/>
          <p:nvPr/>
        </p:nvSpPr>
        <p:spPr>
          <a:xfrm>
            <a:off x="762983" y="5044061"/>
            <a:ext cx="733806" cy="363474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1350"/>
          </a:p>
        </p:txBody>
      </p:sp>
      <p:pic>
        <p:nvPicPr>
          <p:cNvPr id="2050" name="Picture 2" descr="Steam Smythe | Ben 10 (Reboot) Wikia | Fandom">
            <a:extLst>
              <a:ext uri="{FF2B5EF4-FFF2-40B4-BE49-F238E27FC236}">
                <a16:creationId xmlns:a16="http://schemas.microsoft.com/office/drawing/2014/main" id="{48BBCD29-9E6D-4CB4-AEE2-0C74C50F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299" y="3937729"/>
            <a:ext cx="1497124" cy="20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team Smythe | Ben 10 (Reboot) Wikia | Fandom">
            <a:extLst>
              <a:ext uri="{FF2B5EF4-FFF2-40B4-BE49-F238E27FC236}">
                <a16:creationId xmlns:a16="http://schemas.microsoft.com/office/drawing/2014/main" id="{3C7B571F-B8C3-43CD-AF5A-09B97CE26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257" r="69122" b="60705"/>
          <a:stretch/>
        </p:blipFill>
        <p:spPr bwMode="auto">
          <a:xfrm rot="18601864" flipH="1">
            <a:off x="1379977" y="3863083"/>
            <a:ext cx="1307630" cy="12292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خطأ 1">
            <a:extLst>
              <a:ext uri="{FF2B5EF4-FFF2-40B4-BE49-F238E27FC236}">
                <a16:creationId xmlns:a16="http://schemas.microsoft.com/office/drawing/2014/main" id="{38C01FFD-21A2-4A07-B32A-937758B35AE7}"/>
              </a:ext>
            </a:extLst>
          </p:cNvPr>
          <p:cNvSpPr/>
          <p:nvPr/>
        </p:nvSpPr>
        <p:spPr>
          <a:xfrm>
            <a:off x="2112489" y="1067776"/>
            <a:ext cx="5452673" cy="833188"/>
          </a:xfrm>
          <a:prstGeom prst="round2DiagRect">
            <a:avLst/>
          </a:prstGeom>
          <a:solidFill>
            <a:schemeClr val="bg1"/>
          </a:solidFill>
          <a:ln w="149225">
            <a:solidFill>
              <a:srgbClr val="8CE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600" dirty="0">
                <a:solidFill>
                  <a:schemeClr val="tx1"/>
                </a:solidFill>
              </a:rPr>
              <a:t>ما الشخصية الرئيسية للنص</a:t>
            </a:r>
            <a:r>
              <a:rPr lang="ar-SA" sz="3600" dirty="0">
                <a:solidFill>
                  <a:schemeClr val="tx1"/>
                </a:solidFill>
              </a:rPr>
              <a:t> ؟</a:t>
            </a:r>
          </a:p>
        </p:txBody>
      </p:sp>
      <p:pic>
        <p:nvPicPr>
          <p:cNvPr id="2052" name="Picture 4" descr="Omnitrix Logo - LogoDix">
            <a:extLst>
              <a:ext uri="{FF2B5EF4-FFF2-40B4-BE49-F238E27FC236}">
                <a16:creationId xmlns:a16="http://schemas.microsoft.com/office/drawing/2014/main" id="{E8D1F996-DB67-4E19-8CA5-2759B951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17" y="943787"/>
            <a:ext cx="1081166" cy="108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eatblast - Brawlhalla Wiki">
            <a:extLst>
              <a:ext uri="{FF2B5EF4-FFF2-40B4-BE49-F238E27FC236}">
                <a16:creationId xmlns:a16="http://schemas.microsoft.com/office/drawing/2014/main" id="{76869C7A-67BD-4269-8BDE-4AF3F776C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95052" y="819799"/>
            <a:ext cx="966223" cy="12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خطأ 2">
            <a:extLst>
              <a:ext uri="{FF2B5EF4-FFF2-40B4-BE49-F238E27FC236}">
                <a16:creationId xmlns:a16="http://schemas.microsoft.com/office/drawing/2014/main" id="{7E4E6FA7-7A3D-4263-A86E-73C29999DF9E}"/>
              </a:ext>
            </a:extLst>
          </p:cNvPr>
          <p:cNvSpPr/>
          <p:nvPr/>
        </p:nvSpPr>
        <p:spPr>
          <a:xfrm>
            <a:off x="276568" y="2342913"/>
            <a:ext cx="4102808" cy="833188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300" dirty="0">
                <a:solidFill>
                  <a:schemeClr val="tx1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سيف</a:t>
            </a:r>
            <a:endParaRPr lang="en-AE" sz="3300" dirty="0">
              <a:solidFill>
                <a:schemeClr val="tx1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sp>
        <p:nvSpPr>
          <p:cNvPr id="20" name="صح">
            <a:extLst>
              <a:ext uri="{FF2B5EF4-FFF2-40B4-BE49-F238E27FC236}">
                <a16:creationId xmlns:a16="http://schemas.microsoft.com/office/drawing/2014/main" id="{83C82CAF-CDDC-4FB8-8698-45E238EF1199}"/>
              </a:ext>
            </a:extLst>
          </p:cNvPr>
          <p:cNvSpPr/>
          <p:nvPr/>
        </p:nvSpPr>
        <p:spPr>
          <a:xfrm>
            <a:off x="2327972" y="3537904"/>
            <a:ext cx="4102808" cy="833188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300" dirty="0">
                <a:solidFill>
                  <a:schemeClr val="tx1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سامي</a:t>
            </a:r>
            <a:endParaRPr lang="en-AE" sz="3300" dirty="0">
              <a:solidFill>
                <a:schemeClr val="tx1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sp>
        <p:nvSpPr>
          <p:cNvPr id="21" name="خطأ 20">
            <a:extLst>
              <a:ext uri="{FF2B5EF4-FFF2-40B4-BE49-F238E27FC236}">
                <a16:creationId xmlns:a16="http://schemas.microsoft.com/office/drawing/2014/main" id="{13ED7B5C-021D-411A-AFE9-0A7E80A7ACF0}"/>
              </a:ext>
            </a:extLst>
          </p:cNvPr>
          <p:cNvSpPr/>
          <p:nvPr/>
        </p:nvSpPr>
        <p:spPr>
          <a:xfrm>
            <a:off x="4838826" y="2342913"/>
            <a:ext cx="4102808" cy="833188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300" dirty="0">
                <a:solidFill>
                  <a:schemeClr val="tx1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سامر</a:t>
            </a:r>
            <a:endParaRPr lang="en-AE" sz="3300" dirty="0">
              <a:solidFill>
                <a:schemeClr val="tx1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19E71E0F-ACF6-4391-987D-CF59B91428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22" y="4111893"/>
            <a:ext cx="1782275" cy="1294076"/>
          </a:xfrm>
          <a:prstGeom prst="rect">
            <a:avLst/>
          </a:prstGeom>
        </p:spPr>
      </p:pic>
      <p:pic>
        <p:nvPicPr>
          <p:cNvPr id="24" name="Picture 2" descr="Steam Smythe | Ben 10 (Reboot) Wikia | Fandom">
            <a:extLst>
              <a:ext uri="{FF2B5EF4-FFF2-40B4-BE49-F238E27FC236}">
                <a16:creationId xmlns:a16="http://schemas.microsoft.com/office/drawing/2014/main" id="{55C1BE0C-E971-49A7-BD72-D149423B0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257" r="69122" b="60705"/>
          <a:stretch/>
        </p:blipFill>
        <p:spPr bwMode="auto">
          <a:xfrm rot="18601864" flipH="1">
            <a:off x="1376815" y="3872884"/>
            <a:ext cx="1307630" cy="12292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9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84713 -0.0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57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ound_design_hit_electrical_arc_into_a_thud_growl_631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82149 0.0034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8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sound_modern_warm_family_game_positive_correct_chime_002_631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84713 -0.012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57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ound_design_hit_electrical_arc_into_a_thud_growl_631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ABF92F8-30F6-4909-8577-7313B128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4331" y="4005683"/>
            <a:ext cx="2409669" cy="19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سهم: خماسي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80586C-839E-4977-A4A7-12A1437382D9}"/>
              </a:ext>
            </a:extLst>
          </p:cNvPr>
          <p:cNvSpPr/>
          <p:nvPr/>
        </p:nvSpPr>
        <p:spPr>
          <a:xfrm>
            <a:off x="762983" y="5044061"/>
            <a:ext cx="733806" cy="363474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1350"/>
          </a:p>
        </p:txBody>
      </p:sp>
      <p:pic>
        <p:nvPicPr>
          <p:cNvPr id="2050" name="Picture 2" descr="Steam Smythe | Ben 10 (Reboot) Wikia | Fandom">
            <a:extLst>
              <a:ext uri="{FF2B5EF4-FFF2-40B4-BE49-F238E27FC236}">
                <a16:creationId xmlns:a16="http://schemas.microsoft.com/office/drawing/2014/main" id="{48BBCD29-9E6D-4CB4-AEE2-0C74C50F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299" y="3937729"/>
            <a:ext cx="1497124" cy="20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team Smythe | Ben 10 (Reboot) Wikia | Fandom">
            <a:extLst>
              <a:ext uri="{FF2B5EF4-FFF2-40B4-BE49-F238E27FC236}">
                <a16:creationId xmlns:a16="http://schemas.microsoft.com/office/drawing/2014/main" id="{3C7B571F-B8C3-43CD-AF5A-09B97CE26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257" r="69122" b="60705"/>
          <a:stretch/>
        </p:blipFill>
        <p:spPr bwMode="auto">
          <a:xfrm rot="18601864" flipH="1">
            <a:off x="1379977" y="3863083"/>
            <a:ext cx="1307630" cy="12292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خطأ 1">
            <a:extLst>
              <a:ext uri="{FF2B5EF4-FFF2-40B4-BE49-F238E27FC236}">
                <a16:creationId xmlns:a16="http://schemas.microsoft.com/office/drawing/2014/main" id="{38C01FFD-21A2-4A07-B32A-937758B35AE7}"/>
              </a:ext>
            </a:extLst>
          </p:cNvPr>
          <p:cNvSpPr/>
          <p:nvPr/>
        </p:nvSpPr>
        <p:spPr>
          <a:xfrm>
            <a:off x="2057400" y="1066800"/>
            <a:ext cx="5452673" cy="833188"/>
          </a:xfrm>
          <a:prstGeom prst="round2DiagRect">
            <a:avLst/>
          </a:prstGeom>
          <a:solidFill>
            <a:schemeClr val="bg1"/>
          </a:solidFill>
          <a:ln w="149225">
            <a:solidFill>
              <a:srgbClr val="8CE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مَا </a:t>
            </a:r>
            <a:r>
              <a:rPr lang="ar-OM" sz="3600" dirty="0">
                <a:solidFill>
                  <a:schemeClr val="tx1"/>
                </a:solidFill>
              </a:rPr>
              <a:t>المكان الذي حدثت فيه القصة؟</a:t>
            </a:r>
            <a:r>
              <a:rPr lang="ar-SA" sz="3600" dirty="0">
                <a:solidFill>
                  <a:schemeClr val="tx1"/>
                </a:solidFill>
              </a:rPr>
              <a:t> ؟</a:t>
            </a:r>
          </a:p>
        </p:txBody>
      </p:sp>
      <p:pic>
        <p:nvPicPr>
          <p:cNvPr id="2052" name="Picture 4" descr="Omnitrix Logo - LogoDix">
            <a:extLst>
              <a:ext uri="{FF2B5EF4-FFF2-40B4-BE49-F238E27FC236}">
                <a16:creationId xmlns:a16="http://schemas.microsoft.com/office/drawing/2014/main" id="{E8D1F996-DB67-4E19-8CA5-2759B951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17" y="943787"/>
            <a:ext cx="1081166" cy="108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eatblast - Brawlhalla Wiki">
            <a:extLst>
              <a:ext uri="{FF2B5EF4-FFF2-40B4-BE49-F238E27FC236}">
                <a16:creationId xmlns:a16="http://schemas.microsoft.com/office/drawing/2014/main" id="{76869C7A-67BD-4269-8BDE-4AF3F776C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95052" y="819799"/>
            <a:ext cx="966223" cy="12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خطأ 2">
            <a:extLst>
              <a:ext uri="{FF2B5EF4-FFF2-40B4-BE49-F238E27FC236}">
                <a16:creationId xmlns:a16="http://schemas.microsoft.com/office/drawing/2014/main" id="{7E4E6FA7-7A3D-4263-A86E-73C29999DF9E}"/>
              </a:ext>
            </a:extLst>
          </p:cNvPr>
          <p:cNvSpPr/>
          <p:nvPr/>
        </p:nvSpPr>
        <p:spPr>
          <a:xfrm>
            <a:off x="2327971" y="3549956"/>
            <a:ext cx="4102808" cy="833188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dirty="0">
                <a:solidFill>
                  <a:schemeClr val="tx1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في الحديقة</a:t>
            </a:r>
            <a:endParaRPr lang="en-AE" sz="2800" dirty="0">
              <a:solidFill>
                <a:schemeClr val="tx1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sp>
        <p:nvSpPr>
          <p:cNvPr id="20" name="صح">
            <a:extLst>
              <a:ext uri="{FF2B5EF4-FFF2-40B4-BE49-F238E27FC236}">
                <a16:creationId xmlns:a16="http://schemas.microsoft.com/office/drawing/2014/main" id="{83C82CAF-CDDC-4FB8-8698-45E238EF1199}"/>
              </a:ext>
            </a:extLst>
          </p:cNvPr>
          <p:cNvSpPr/>
          <p:nvPr/>
        </p:nvSpPr>
        <p:spPr>
          <a:xfrm>
            <a:off x="276567" y="2370861"/>
            <a:ext cx="4102808" cy="833188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dirty="0">
                <a:solidFill>
                  <a:schemeClr val="tx1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في الملعب</a:t>
            </a:r>
            <a:endParaRPr lang="en-AE" sz="2800" dirty="0">
              <a:solidFill>
                <a:schemeClr val="tx1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sp>
        <p:nvSpPr>
          <p:cNvPr id="21" name="خطأ 20">
            <a:extLst>
              <a:ext uri="{FF2B5EF4-FFF2-40B4-BE49-F238E27FC236}">
                <a16:creationId xmlns:a16="http://schemas.microsoft.com/office/drawing/2014/main" id="{13ED7B5C-021D-411A-AFE9-0A7E80A7ACF0}"/>
              </a:ext>
            </a:extLst>
          </p:cNvPr>
          <p:cNvSpPr/>
          <p:nvPr/>
        </p:nvSpPr>
        <p:spPr>
          <a:xfrm>
            <a:off x="4838826" y="2342913"/>
            <a:ext cx="4102808" cy="833188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300" dirty="0">
                <a:solidFill>
                  <a:schemeClr val="tx1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في الشارع</a:t>
            </a:r>
            <a:endParaRPr lang="en-AE" sz="3300" dirty="0">
              <a:solidFill>
                <a:schemeClr val="tx1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pic>
        <p:nvPicPr>
          <p:cNvPr id="24" name="Picture 2" descr="Steam Smythe | Ben 10 (Reboot) Wikia | Fandom">
            <a:extLst>
              <a:ext uri="{FF2B5EF4-FFF2-40B4-BE49-F238E27FC236}">
                <a16:creationId xmlns:a16="http://schemas.microsoft.com/office/drawing/2014/main" id="{55C1BE0C-E971-49A7-BD72-D149423B0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257" r="69122" b="60705"/>
          <a:stretch/>
        </p:blipFill>
        <p:spPr bwMode="auto">
          <a:xfrm rot="18601864" flipH="1">
            <a:off x="1376815" y="3872884"/>
            <a:ext cx="1307630" cy="12292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84713 -0.0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57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ound_design_hit_electrical_arc_into_a_thud_growl_631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98893 0.0039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53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warfare_bullet_pass_by_013_436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sound_modern_warm_family_game_positive_correct_chime_002_631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84713 -0.0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57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ound_design_hit_electrical_arc_into_a_thud_growl_631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سهم: خماسي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80586C-839E-4977-A4A7-12A1437382D9}"/>
              </a:ext>
            </a:extLst>
          </p:cNvPr>
          <p:cNvSpPr/>
          <p:nvPr/>
        </p:nvSpPr>
        <p:spPr>
          <a:xfrm>
            <a:off x="757086" y="5624390"/>
            <a:ext cx="733806" cy="363474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1350"/>
          </a:p>
        </p:txBody>
      </p:sp>
      <p:pic>
        <p:nvPicPr>
          <p:cNvPr id="2050" name="Picture 2" descr="Steam Smythe | Ben 10 (Reboot) Wikia | Fandom">
            <a:extLst>
              <a:ext uri="{FF2B5EF4-FFF2-40B4-BE49-F238E27FC236}">
                <a16:creationId xmlns:a16="http://schemas.microsoft.com/office/drawing/2014/main" id="{48BBCD29-9E6D-4CB4-AEE2-0C74C50F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402" y="4518058"/>
            <a:ext cx="1497124" cy="20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team Smythe | Ben 10 (Reboot) Wikia | Fandom">
            <a:extLst>
              <a:ext uri="{FF2B5EF4-FFF2-40B4-BE49-F238E27FC236}">
                <a16:creationId xmlns:a16="http://schemas.microsoft.com/office/drawing/2014/main" id="{3C7B571F-B8C3-43CD-AF5A-09B97CE26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257" r="69122" b="60705"/>
          <a:stretch/>
        </p:blipFill>
        <p:spPr bwMode="auto">
          <a:xfrm rot="18601864" flipH="1">
            <a:off x="1374080" y="4443412"/>
            <a:ext cx="1307630" cy="12292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خطأ 1">
            <a:extLst>
              <a:ext uri="{FF2B5EF4-FFF2-40B4-BE49-F238E27FC236}">
                <a16:creationId xmlns:a16="http://schemas.microsoft.com/office/drawing/2014/main" id="{38C01FFD-21A2-4A07-B32A-937758B35AE7}"/>
              </a:ext>
            </a:extLst>
          </p:cNvPr>
          <p:cNvSpPr/>
          <p:nvPr/>
        </p:nvSpPr>
        <p:spPr>
          <a:xfrm>
            <a:off x="2112489" y="1067776"/>
            <a:ext cx="5452673" cy="833188"/>
          </a:xfrm>
          <a:prstGeom prst="round2DiagRect">
            <a:avLst/>
          </a:prstGeom>
          <a:solidFill>
            <a:schemeClr val="bg1"/>
          </a:solidFill>
          <a:ln w="149225">
            <a:solidFill>
              <a:srgbClr val="8CE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مَا</a:t>
            </a:r>
            <a:r>
              <a:rPr lang="ar-OM" sz="3600" dirty="0">
                <a:solidFill>
                  <a:schemeClr val="tx1"/>
                </a:solidFill>
              </a:rPr>
              <a:t> الخطأ الذي ارتكبه سامي</a:t>
            </a:r>
            <a:r>
              <a:rPr lang="ar-SA" sz="3600" dirty="0">
                <a:solidFill>
                  <a:schemeClr val="tx1"/>
                </a:solidFill>
              </a:rPr>
              <a:t>  ؟</a:t>
            </a:r>
          </a:p>
        </p:txBody>
      </p:sp>
      <p:pic>
        <p:nvPicPr>
          <p:cNvPr id="2052" name="Picture 4" descr="Omnitrix Logo - LogoDix">
            <a:extLst>
              <a:ext uri="{FF2B5EF4-FFF2-40B4-BE49-F238E27FC236}">
                <a16:creationId xmlns:a16="http://schemas.microsoft.com/office/drawing/2014/main" id="{E8D1F996-DB67-4E19-8CA5-2759B951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17" y="943787"/>
            <a:ext cx="1081166" cy="108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eatblast - Brawlhalla Wiki">
            <a:extLst>
              <a:ext uri="{FF2B5EF4-FFF2-40B4-BE49-F238E27FC236}">
                <a16:creationId xmlns:a16="http://schemas.microsoft.com/office/drawing/2014/main" id="{76869C7A-67BD-4269-8BDE-4AF3F776C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95052" y="819799"/>
            <a:ext cx="966223" cy="12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خطأ 2">
            <a:extLst>
              <a:ext uri="{FF2B5EF4-FFF2-40B4-BE49-F238E27FC236}">
                <a16:creationId xmlns:a16="http://schemas.microsoft.com/office/drawing/2014/main" id="{7E4E6FA7-7A3D-4263-A86E-73C29999DF9E}"/>
              </a:ext>
            </a:extLst>
          </p:cNvPr>
          <p:cNvSpPr/>
          <p:nvPr/>
        </p:nvSpPr>
        <p:spPr>
          <a:xfrm>
            <a:off x="2327971" y="3549956"/>
            <a:ext cx="4102808" cy="833188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200" dirty="0">
                <a:solidFill>
                  <a:schemeClr val="tx1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اجتاز الملعب للناحية الاخرى</a:t>
            </a:r>
            <a:endParaRPr lang="en-AE" sz="3200" dirty="0">
              <a:solidFill>
                <a:schemeClr val="tx1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sp>
        <p:nvSpPr>
          <p:cNvPr id="20" name="صح">
            <a:extLst>
              <a:ext uri="{FF2B5EF4-FFF2-40B4-BE49-F238E27FC236}">
                <a16:creationId xmlns:a16="http://schemas.microsoft.com/office/drawing/2014/main" id="{83C82CAF-CDDC-4FB8-8698-45E238EF1199}"/>
              </a:ext>
            </a:extLst>
          </p:cNvPr>
          <p:cNvSpPr/>
          <p:nvPr/>
        </p:nvSpPr>
        <p:spPr>
          <a:xfrm>
            <a:off x="276567" y="2370861"/>
            <a:ext cx="4102808" cy="833188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200" dirty="0">
                <a:solidFill>
                  <a:schemeClr val="tx1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جرى خلف الكرة في الشارع</a:t>
            </a:r>
            <a:endParaRPr lang="en-AE" sz="3200" dirty="0">
              <a:solidFill>
                <a:schemeClr val="tx1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sp>
        <p:nvSpPr>
          <p:cNvPr id="21" name="خطأ 20">
            <a:extLst>
              <a:ext uri="{FF2B5EF4-FFF2-40B4-BE49-F238E27FC236}">
                <a16:creationId xmlns:a16="http://schemas.microsoft.com/office/drawing/2014/main" id="{13ED7B5C-021D-411A-AFE9-0A7E80A7ACF0}"/>
              </a:ext>
            </a:extLst>
          </p:cNvPr>
          <p:cNvSpPr/>
          <p:nvPr/>
        </p:nvSpPr>
        <p:spPr>
          <a:xfrm>
            <a:off x="4838826" y="2342913"/>
            <a:ext cx="4102808" cy="833188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300" dirty="0">
                <a:solidFill>
                  <a:schemeClr val="tx1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لعب فوق السياج</a:t>
            </a:r>
            <a:endParaRPr lang="en-AE" sz="3300" dirty="0">
              <a:solidFill>
                <a:schemeClr val="tx1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pic>
        <p:nvPicPr>
          <p:cNvPr id="24" name="Picture 2" descr="Steam Smythe | Ben 10 (Reboot) Wikia | Fandom">
            <a:extLst>
              <a:ext uri="{FF2B5EF4-FFF2-40B4-BE49-F238E27FC236}">
                <a16:creationId xmlns:a16="http://schemas.microsoft.com/office/drawing/2014/main" id="{55C1BE0C-E971-49A7-BD72-D149423B0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257" r="69122" b="60705"/>
          <a:stretch/>
        </p:blipFill>
        <p:spPr bwMode="auto">
          <a:xfrm rot="18601864" flipH="1">
            <a:off x="1370918" y="4453213"/>
            <a:ext cx="1307630" cy="12292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Omni-Kix Shock Rock | Ben 10 Wiki | Fandom">
            <a:extLst>
              <a:ext uri="{FF2B5EF4-FFF2-40B4-BE49-F238E27FC236}">
                <a16:creationId xmlns:a16="http://schemas.microsoft.com/office/drawing/2014/main" id="{35688D8C-4099-40E5-B5DF-F8589D43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87514" y="4038600"/>
            <a:ext cx="2449112" cy="25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F56A001-88DC-48EC-891A-A04BF7FD5D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27925" y="4838832"/>
            <a:ext cx="1782275" cy="100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0.84705 -0.0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44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ound_design_hit_electrical_arc_into_a_thud_growl_631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-0.82153 0.003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7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sound_design_whoosh_airy_into_impact_electricity_001_264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2153 0.00347 L -2.22222E-6 -2.2222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76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sound_design_whoosh_airy_into_impact_electricity_001_264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sound_modern_warm_family_game_positive_correct_chime_002_631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84705 -0.012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44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ound_design_hit_electrical_arc_into_a_thud_growl_631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عالجة متعاقبة 1"/>
          <p:cNvSpPr/>
          <p:nvPr/>
        </p:nvSpPr>
        <p:spPr>
          <a:xfrm>
            <a:off x="3124200" y="152400"/>
            <a:ext cx="3200400" cy="3810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بسم الله الرحمن الرحيم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3276600" y="647700"/>
            <a:ext cx="2895600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عنوان الدرس : </a:t>
            </a:r>
            <a:r>
              <a:rPr lang="ar-OM" sz="2000" b="1" dirty="0">
                <a:solidFill>
                  <a:schemeClr val="tx1"/>
                </a:solidFill>
              </a:rPr>
              <a:t>التعبير الكتابي</a:t>
            </a:r>
            <a:r>
              <a:rPr lang="ar-SA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وسيلة شرح مع سهم إلى الأسفل 7"/>
          <p:cNvSpPr/>
          <p:nvPr/>
        </p:nvSpPr>
        <p:spPr>
          <a:xfrm>
            <a:off x="2773680" y="1314450"/>
            <a:ext cx="3505200" cy="819150"/>
          </a:xfrm>
          <a:prstGeom prst="downArrowCallou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4000" dirty="0">
                <a:solidFill>
                  <a:srgbClr val="C00000"/>
                </a:solidFill>
              </a:rPr>
              <a:t>التمهيد للدرس</a:t>
            </a:r>
            <a:endParaRPr lang="ar-SA" sz="4000" dirty="0">
              <a:solidFill>
                <a:srgbClr val="C00000"/>
              </a:solidFill>
            </a:endParaRPr>
          </a:p>
        </p:txBody>
      </p:sp>
      <p:pic>
        <p:nvPicPr>
          <p:cNvPr id="4" name="WhatsApp Video 2025-03-21 at 2.49.04 PM">
            <a:hlinkClick r:id="" action="ppaction://media"/>
            <a:extLst>
              <a:ext uri="{FF2B5EF4-FFF2-40B4-BE49-F238E27FC236}">
                <a16:creationId xmlns:a16="http://schemas.microsoft.com/office/drawing/2014/main" id="{E25DDF9F-F1B1-11C3-E2AB-6C0EA1608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2209800"/>
            <a:ext cx="6705600" cy="4648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52C29-0355-D761-9A3D-4F771A112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D62AB433-956C-C863-CFFE-1B30CB6E6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9823" y="2819400"/>
            <a:ext cx="609600" cy="609600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F14B6886-60ED-AC48-DFB7-30E76C87E3F6}"/>
              </a:ext>
            </a:extLst>
          </p:cNvPr>
          <p:cNvSpPr/>
          <p:nvPr/>
        </p:nvSpPr>
        <p:spPr>
          <a:xfrm>
            <a:off x="6019800" y="152400"/>
            <a:ext cx="2971800" cy="76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التقويم الختامي</a:t>
            </a:r>
          </a:p>
        </p:txBody>
      </p:sp>
      <p:sp>
        <p:nvSpPr>
          <p:cNvPr id="3" name="سهم: لليسار 2">
            <a:extLst>
              <a:ext uri="{FF2B5EF4-FFF2-40B4-BE49-F238E27FC236}">
                <a16:creationId xmlns:a16="http://schemas.microsoft.com/office/drawing/2014/main" id="{94A0B460-3449-87F9-4E3E-0533FC845376}"/>
              </a:ext>
            </a:extLst>
          </p:cNvPr>
          <p:cNvSpPr/>
          <p:nvPr/>
        </p:nvSpPr>
        <p:spPr>
          <a:xfrm>
            <a:off x="5334000" y="381000"/>
            <a:ext cx="533400" cy="304800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86A4ED6-B7B6-1126-8810-CB2E7BC01D36}"/>
              </a:ext>
            </a:extLst>
          </p:cNvPr>
          <p:cNvSpPr/>
          <p:nvPr/>
        </p:nvSpPr>
        <p:spPr>
          <a:xfrm>
            <a:off x="914400" y="152400"/>
            <a:ext cx="4419600" cy="76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لنضغط على الشكل التالي لتحميل رابط النشاط</a:t>
            </a:r>
          </a:p>
        </p:txBody>
      </p:sp>
      <p:sp>
        <p:nvSpPr>
          <p:cNvPr id="9" name="سهم: لأسفل 8">
            <a:extLst>
              <a:ext uri="{FF2B5EF4-FFF2-40B4-BE49-F238E27FC236}">
                <a16:creationId xmlns:a16="http://schemas.microsoft.com/office/drawing/2014/main" id="{946D7D33-65AB-EC53-F1F9-ADAF587FB85D}"/>
              </a:ext>
            </a:extLst>
          </p:cNvPr>
          <p:cNvSpPr/>
          <p:nvPr/>
        </p:nvSpPr>
        <p:spPr>
          <a:xfrm>
            <a:off x="5029200" y="1295400"/>
            <a:ext cx="533400" cy="76200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10" name="سداسي 9">
            <a:hlinkClick r:id="rId5"/>
            <a:extLst>
              <a:ext uri="{FF2B5EF4-FFF2-40B4-BE49-F238E27FC236}">
                <a16:creationId xmlns:a16="http://schemas.microsoft.com/office/drawing/2014/main" id="{40C3771C-6CE0-B4C1-CE00-74901A373FBD}"/>
              </a:ext>
            </a:extLst>
          </p:cNvPr>
          <p:cNvSpPr/>
          <p:nvPr/>
        </p:nvSpPr>
        <p:spPr>
          <a:xfrm>
            <a:off x="4267200" y="2438400"/>
            <a:ext cx="1600200" cy="99060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4000" b="1" dirty="0">
                <a:solidFill>
                  <a:schemeClr val="tx1">
                    <a:lumMod val="95000"/>
                    <a:lumOff val="5000"/>
                  </a:schemeClr>
                </a:solidFill>
                <a:hlinkClick r:id="rId6"/>
              </a:rPr>
              <a:t>هنا</a:t>
            </a:r>
            <a:endParaRPr lang="ar-OM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3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آمنـــــة\بوربوينت\التعبير\0ce5dd46f2570ffe1acefa37d04906e446fcb35f_0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399" y="0"/>
            <a:ext cx="6705601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ce Cream Poster Background Photos, Vectors and PSD Files for Free Download  | Pngtree">
            <a:extLst>
              <a:ext uri="{FF2B5EF4-FFF2-40B4-BE49-F238E27FC236}">
                <a16:creationId xmlns:a16="http://schemas.microsoft.com/office/drawing/2014/main" id="{E55A3113-C0D0-4269-B30A-E7A658092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14" r="1" b="5587"/>
          <a:stretch/>
        </p:blipFill>
        <p:spPr bwMode="auto">
          <a:xfrm>
            <a:off x="15" y="0"/>
            <a:ext cx="914398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D1774-A6C1-46A0-814D-78CA85F2E76F}"/>
              </a:ext>
            </a:extLst>
          </p:cNvPr>
          <p:cNvSpPr txBox="1"/>
          <p:nvPr/>
        </p:nvSpPr>
        <p:spPr>
          <a:xfrm>
            <a:off x="-109181" y="0"/>
            <a:ext cx="474072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6600" b="1" dirty="0">
                <a:effectLst>
                  <a:glow rad="139700">
                    <a:srgbClr val="43F3EF">
                      <a:alpha val="40000"/>
                    </a:srgbClr>
                  </a:glow>
                </a:effectLst>
                <a:latin typeface="Aldhabi" panose="01000000000000000000" pitchFamily="2" charset="-78"/>
                <a:cs typeface="Akhbar MT" pitchFamily="2" charset="-78"/>
              </a:rPr>
              <a:t>من</a:t>
            </a:r>
            <a:r>
              <a:rPr lang="ar-OM" sz="6600" b="1" dirty="0">
                <a:effectLst>
                  <a:glow rad="139700">
                    <a:srgbClr val="43F3EF">
                      <a:alpha val="40000"/>
                    </a:srgbClr>
                  </a:glow>
                </a:effectLst>
                <a:latin typeface="Aldhabi" panose="01000000000000000000" pitchFamily="2" charset="-78"/>
                <a:cs typeface="Akhbar MT" pitchFamily="2" charset="-78"/>
              </a:rPr>
              <a:t> يريد مثلجات</a:t>
            </a:r>
            <a:endParaRPr lang="ar-KW" sz="6600" b="1" dirty="0">
              <a:effectLst>
                <a:glow rad="139700">
                  <a:srgbClr val="43F3EF">
                    <a:alpha val="40000"/>
                  </a:srgbClr>
                </a:glow>
              </a:effectLst>
              <a:latin typeface="Aldhabi" panose="01000000000000000000" pitchFamily="2" charset="-78"/>
              <a:cs typeface="Akhbar MT" pitchFamily="2" charset="-78"/>
            </a:endParaRPr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CB5E6692-1D6B-430E-AE88-EEA62AF53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87" y="2395611"/>
            <a:ext cx="2770067" cy="277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tmoji Image">
            <a:extLst>
              <a:ext uri="{FF2B5EF4-FFF2-40B4-BE49-F238E27FC236}">
                <a16:creationId xmlns:a16="http://schemas.microsoft.com/office/drawing/2014/main" id="{695C2EFC-A2D5-48FA-8C35-B0E252D19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33" y="2997928"/>
            <a:ext cx="1460645" cy="146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تسيارة_البوظا_صوت_رائع_للمونتاجMP3_160K">
            <a:hlinkClick r:id="" action="ppaction://media"/>
            <a:extLst>
              <a:ext uri="{FF2B5EF4-FFF2-40B4-BE49-F238E27FC236}">
                <a16:creationId xmlns:a16="http://schemas.microsoft.com/office/drawing/2014/main" id="{A337051A-E09A-40FF-9F1C-7E1BEF7427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4" end="110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4046" y="276932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6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allAtOnce"/>
      <p:bldP spid="2" grpId="1" build="allAtOnce"/>
      <p:bldP spid="2" grpId="2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in on Abstract Backgrounds">
            <a:extLst>
              <a:ext uri="{FF2B5EF4-FFF2-40B4-BE49-F238E27FC236}">
                <a16:creationId xmlns:a16="http://schemas.microsoft.com/office/drawing/2014/main" id="{81F34C8E-3074-4915-837F-F0F779E37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15" y="1"/>
            <a:ext cx="914398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6D3AF8-63C7-4560-B4AB-BD5DF8EF0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64" b="99174" l="1092" r="97867">
                        <a14:foregroundMark x1="60779" y1="6117" x2="44480" y2="8543"/>
                        <a14:foregroundMark x1="44480" y1="8543" x2="40734" y2="8226"/>
                        <a14:foregroundMark x1="12602" y1="7629" x2="14736" y2="9738"/>
                        <a14:foregroundMark x1="5358" y1="36333" x2="6624" y2="49323"/>
                        <a14:foregroundMark x1="95733" y1="33908" x2="95311" y2="45034"/>
                        <a14:foregroundMark x1="95311" y1="45034" x2="94890" y2="34452"/>
                        <a14:foregroundMark x1="94890" y1="34452" x2="94021" y2="47319"/>
                        <a14:foregroundMark x1="94021" y1="47319" x2="91044" y2="33310"/>
                        <a14:foregroundMark x1="30067" y1="71366" x2="29645" y2="68360"/>
                        <a14:foregroundMark x1="59489" y1="94024" x2="43711" y2="96449"/>
                        <a14:foregroundMark x1="43711" y1="96449" x2="43711" y2="96449"/>
                        <a14:foregroundMark x1="62491" y1="96748" x2="47556" y2="94024"/>
                        <a14:foregroundMark x1="47556" y1="94024" x2="47556" y2="94024"/>
                        <a14:foregroundMark x1="62491" y1="98857" x2="46713" y2="98857"/>
                        <a14:foregroundMark x1="46713" y1="98857" x2="46713" y2="98857"/>
                        <a14:foregroundMark x1="63334" y1="99473" x2="40313" y2="99174"/>
                        <a14:foregroundMark x1="40313" y1="99174" x2="40313" y2="99174"/>
                        <a14:foregroundMark x1="3225" y1="31798" x2="3647" y2="31201"/>
                        <a14:foregroundMark x1="3647" y1="30884" x2="3647" y2="30884"/>
                        <a14:foregroundMark x1="55669" y1="6416" x2="46713" y2="5221"/>
                        <a14:foregroundMark x1="54379" y1="5221" x2="45001" y2="5818"/>
                        <a14:foregroundMark x1="52667" y1="5818" x2="40734" y2="6732"/>
                        <a14:foregroundMark x1="58224" y1="3393" x2="59489" y2="3709"/>
                        <a14:foregroundMark x1="1092" y1="39357" x2="3225" y2="46898"/>
                        <a14:foregroundMark x1="59489" y1="2197" x2="58224" y2="1582"/>
                        <a14:foregroundMark x1="97023" y1="36333" x2="97867" y2="384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707" y="2032073"/>
            <a:ext cx="3314111" cy="4677245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BD54FD03-925D-4934-9DB3-880B75B68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64" b="99174" l="1092" r="97867">
                        <a14:foregroundMark x1="60779" y1="6117" x2="44480" y2="8543"/>
                        <a14:foregroundMark x1="44480" y1="8543" x2="40734" y2="8226"/>
                        <a14:foregroundMark x1="12602" y1="7629" x2="14736" y2="9738"/>
                        <a14:foregroundMark x1="5358" y1="36333" x2="6624" y2="49323"/>
                        <a14:foregroundMark x1="95733" y1="33908" x2="95311" y2="45034"/>
                        <a14:foregroundMark x1="95311" y1="45034" x2="94890" y2="34452"/>
                        <a14:foregroundMark x1="94890" y1="34452" x2="94021" y2="47319"/>
                        <a14:foregroundMark x1="94021" y1="47319" x2="91044" y2="33310"/>
                        <a14:foregroundMark x1="30067" y1="71366" x2="29645" y2="68360"/>
                        <a14:foregroundMark x1="59489" y1="94024" x2="43711" y2="96449"/>
                        <a14:foregroundMark x1="43711" y1="96449" x2="43711" y2="96449"/>
                        <a14:foregroundMark x1="62491" y1="96748" x2="47556" y2="94024"/>
                        <a14:foregroundMark x1="47556" y1="94024" x2="47556" y2="94024"/>
                        <a14:foregroundMark x1="62491" y1="98857" x2="46713" y2="98857"/>
                        <a14:foregroundMark x1="46713" y1="98857" x2="46713" y2="98857"/>
                        <a14:foregroundMark x1="63334" y1="99473" x2="40313" y2="99174"/>
                        <a14:foregroundMark x1="40313" y1="99174" x2="40313" y2="99174"/>
                        <a14:foregroundMark x1="3225" y1="31798" x2="3647" y2="31201"/>
                        <a14:foregroundMark x1="3647" y1="30884" x2="3647" y2="30884"/>
                        <a14:foregroundMark x1="55669" y1="6416" x2="46713" y2="5221"/>
                        <a14:foregroundMark x1="54379" y1="5221" x2="45001" y2="5818"/>
                        <a14:foregroundMark x1="52667" y1="5818" x2="40734" y2="6732"/>
                        <a14:foregroundMark x1="58224" y1="3393" x2="59489" y2="3709"/>
                        <a14:foregroundMark x1="1092" y1="39357" x2="3225" y2="46898"/>
                        <a14:foregroundMark x1="59489" y1="2197" x2="58224" y2="1582"/>
                        <a14:foregroundMark x1="97023" y1="36333" x2="97867" y2="384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096" y="5387306"/>
            <a:ext cx="946505" cy="1335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351;p13">
            <a:extLst>
              <a:ext uri="{FF2B5EF4-FFF2-40B4-BE49-F238E27FC236}">
                <a16:creationId xmlns:a16="http://schemas.microsoft.com/office/drawing/2014/main" id="{FC0617FE-71EB-49A1-864D-AB3C508A3A9B}"/>
              </a:ext>
            </a:extLst>
          </p:cNvPr>
          <p:cNvSpPr txBox="1"/>
          <p:nvPr/>
        </p:nvSpPr>
        <p:spPr>
          <a:xfrm>
            <a:off x="1512973" y="3530475"/>
            <a:ext cx="3532203" cy="767550"/>
          </a:xfrm>
          <a:prstGeom prst="rect">
            <a:avLst/>
          </a:prstGeom>
          <a:solidFill>
            <a:srgbClr val="FBC1AF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34275" rIns="68569" bIns="34275" anchor="t" anchorCtr="0">
            <a:noAutofit/>
          </a:bodyPr>
          <a:lstStyle/>
          <a:p>
            <a:pPr algn="ctr" rtl="0"/>
            <a:endParaRPr sz="1350" dirty="0"/>
          </a:p>
        </p:txBody>
      </p:sp>
      <p:sp>
        <p:nvSpPr>
          <p:cNvPr id="7" name="Google Shape;351;p13">
            <a:extLst>
              <a:ext uri="{FF2B5EF4-FFF2-40B4-BE49-F238E27FC236}">
                <a16:creationId xmlns:a16="http://schemas.microsoft.com/office/drawing/2014/main" id="{12940D61-3BC5-4C90-A024-18B025D80414}"/>
              </a:ext>
            </a:extLst>
          </p:cNvPr>
          <p:cNvSpPr txBox="1"/>
          <p:nvPr/>
        </p:nvSpPr>
        <p:spPr>
          <a:xfrm>
            <a:off x="1512973" y="4490674"/>
            <a:ext cx="3973427" cy="900247"/>
          </a:xfrm>
          <a:prstGeom prst="rect">
            <a:avLst/>
          </a:prstGeom>
          <a:solidFill>
            <a:srgbClr val="FBC1AF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34275" rIns="68569" bIns="34275" anchor="t" anchorCtr="0">
            <a:noAutofit/>
          </a:bodyPr>
          <a:lstStyle/>
          <a:p>
            <a:pPr algn="ctr" rtl="0"/>
            <a:endParaRPr sz="5400" b="1" dirty="0"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0E69E-4A87-4C30-9F01-36A58858A1EA}"/>
              </a:ext>
            </a:extLst>
          </p:cNvPr>
          <p:cNvSpPr txBox="1"/>
          <p:nvPr/>
        </p:nvSpPr>
        <p:spPr>
          <a:xfrm>
            <a:off x="1289693" y="3536895"/>
            <a:ext cx="39681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/>
              <a:t>مَ</a:t>
            </a:r>
            <a:r>
              <a:rPr lang="ar-OM" sz="3600" dirty="0"/>
              <a:t>اذا يريد حمزة أن يفعل؟</a:t>
            </a:r>
            <a:endParaRPr lang="ar-KW" sz="3600" b="1" dirty="0"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ECB06-252B-44C0-A77E-AB2826C427D6}"/>
              </a:ext>
            </a:extLst>
          </p:cNvPr>
          <p:cNvSpPr txBox="1"/>
          <p:nvPr/>
        </p:nvSpPr>
        <p:spPr>
          <a:xfrm>
            <a:off x="1524000" y="4578208"/>
            <a:ext cx="3886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OM" sz="4400" dirty="0" err="1"/>
              <a:t>يعبرعن</a:t>
            </a:r>
            <a:r>
              <a:rPr lang="ar-OM" sz="4400" dirty="0"/>
              <a:t> حبه لوطنه</a:t>
            </a:r>
            <a:endParaRPr lang="ar-SA" sz="4400" dirty="0"/>
          </a:p>
        </p:txBody>
      </p:sp>
      <p:pic>
        <p:nvPicPr>
          <p:cNvPr id="2" name="ممتاز">
            <a:hlinkClick r:id="" action="ppaction://media"/>
            <a:extLst>
              <a:ext uri="{FF2B5EF4-FFF2-40B4-BE49-F238E27FC236}">
                <a16:creationId xmlns:a16="http://schemas.microsoft.com/office/drawing/2014/main" id="{A0C359D6-0340-47CC-9F8B-4B1A48017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354" y="2406859"/>
            <a:ext cx="457200" cy="45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73594A-C880-4EB1-BF58-BD9044FD7DF1}"/>
              </a:ext>
            </a:extLst>
          </p:cNvPr>
          <p:cNvSpPr txBox="1"/>
          <p:nvPr/>
        </p:nvSpPr>
        <p:spPr>
          <a:xfrm>
            <a:off x="253241" y="5664128"/>
            <a:ext cx="8006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/>
              <a:t>العودة</a:t>
            </a:r>
            <a:endParaRPr lang="ar-KW" sz="2400" b="1" dirty="0"/>
          </a:p>
        </p:txBody>
      </p:sp>
    </p:spTree>
    <p:extLst>
      <p:ext uri="{BB962C8B-B14F-4D97-AF65-F5344CB8AC3E}">
        <p14:creationId xmlns:p14="http://schemas.microsoft.com/office/powerpoint/2010/main" val="201966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ownload premium vector of Waffles with chocolate strawberry background |  Ice cream background, Strawberry background, Melting ice cream">
            <a:extLst>
              <a:ext uri="{FF2B5EF4-FFF2-40B4-BE49-F238E27FC236}">
                <a16:creationId xmlns:a16="http://schemas.microsoft.com/office/drawing/2014/main" id="{381542FE-7C8C-4BE4-8BEE-2FDC1D4D4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15" y="0"/>
            <a:ext cx="914398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F764A-DC56-4781-9E36-A72843260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2" b="99341" l="2127" r="99140">
                        <a14:foregroundMark x1="47467" y1="16530" x2="36185" y2="10368"/>
                        <a14:foregroundMark x1="36185" y1="10368" x2="26769" y2="19463"/>
                        <a14:foregroundMark x1="26769" y1="19463" x2="39460" y2="20282"/>
                        <a14:foregroundMark x1="39460" y1="20282" x2="50813" y2="16462"/>
                        <a14:foregroundMark x1="50813" y1="16462" x2="46391" y2="6025"/>
                        <a14:foregroundMark x1="46391" y1="6025" x2="34895" y2="9209"/>
                        <a14:foregroundMark x1="34895" y1="9209" x2="24259" y2="3433"/>
                        <a14:foregroundMark x1="24259" y1="3433" x2="23542" y2="3297"/>
                        <a14:foregroundMark x1="64938" y1="93952" x2="29469" y2="95293"/>
                        <a14:foregroundMark x1="29469" y1="95293" x2="23901" y2="90200"/>
                        <a14:foregroundMark x1="77796" y1="92246" x2="50311" y2="99250"/>
                        <a14:foregroundMark x1="50311" y1="99250" x2="41396" y2="99386"/>
                        <a14:foregroundMark x1="96343" y1="57958" x2="91348" y2="35562"/>
                        <a14:foregroundMark x1="98853" y1="57276" x2="99211" y2="56935"/>
                        <a14:foregroundMark x1="7146" y1="60005" x2="6788" y2="54570"/>
                        <a14:foregroundMark x1="7505" y1="50819" x2="6071" y2="55252"/>
                        <a14:foregroundMark x1="2151" y1="57617" x2="3203" y2="58299"/>
                        <a14:foregroundMark x1="15344" y1="61687" x2="32839" y2="63051"/>
                        <a14:foregroundMark x1="34967" y1="4661" x2="34250" y2="3638"/>
                        <a14:foregroundMark x1="22849" y1="13483" x2="19981" y2="11437"/>
                        <a14:foregroundMark x1="35325" y1="1933" x2="35684" y2="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3077" y="2815101"/>
            <a:ext cx="3678911" cy="3867076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AA8C32B8-87DA-4AF8-A0C1-E00C1AE77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2" b="99341" l="2127" r="99140">
                        <a14:foregroundMark x1="47467" y1="16530" x2="36185" y2="10368"/>
                        <a14:foregroundMark x1="36185" y1="10368" x2="26769" y2="19463"/>
                        <a14:foregroundMark x1="26769" y1="19463" x2="39460" y2="20282"/>
                        <a14:foregroundMark x1="39460" y1="20282" x2="50813" y2="16462"/>
                        <a14:foregroundMark x1="50813" y1="16462" x2="46391" y2="6025"/>
                        <a14:foregroundMark x1="46391" y1="6025" x2="34895" y2="9209"/>
                        <a14:foregroundMark x1="34895" y1="9209" x2="24259" y2="3433"/>
                        <a14:foregroundMark x1="24259" y1="3433" x2="23542" y2="3297"/>
                        <a14:foregroundMark x1="64938" y1="93952" x2="29469" y2="95293"/>
                        <a14:foregroundMark x1="29469" y1="95293" x2="23901" y2="90200"/>
                        <a14:foregroundMark x1="77796" y1="92246" x2="50311" y2="99250"/>
                        <a14:foregroundMark x1="50311" y1="99250" x2="41396" y2="99386"/>
                        <a14:foregroundMark x1="96343" y1="57958" x2="91348" y2="35562"/>
                        <a14:foregroundMark x1="98853" y1="57276" x2="99211" y2="56935"/>
                        <a14:foregroundMark x1="7146" y1="60005" x2="6788" y2="54570"/>
                        <a14:foregroundMark x1="7505" y1="50819" x2="6071" y2="55252"/>
                        <a14:foregroundMark x1="2151" y1="57617" x2="3203" y2="58299"/>
                        <a14:foregroundMark x1="15344" y1="61687" x2="32839" y2="63051"/>
                        <a14:foregroundMark x1="34967" y1="4661" x2="34250" y2="3638"/>
                        <a14:foregroundMark x1="22849" y1="13483" x2="19981" y2="11437"/>
                        <a14:foregroundMark x1="35325" y1="1933" x2="35684" y2="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528669"/>
            <a:ext cx="1157990" cy="118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351;p13">
            <a:extLst>
              <a:ext uri="{FF2B5EF4-FFF2-40B4-BE49-F238E27FC236}">
                <a16:creationId xmlns:a16="http://schemas.microsoft.com/office/drawing/2014/main" id="{6DA79986-BADF-49DB-9B76-1D8540DA21DF}"/>
              </a:ext>
            </a:extLst>
          </p:cNvPr>
          <p:cNvSpPr txBox="1"/>
          <p:nvPr/>
        </p:nvSpPr>
        <p:spPr>
          <a:xfrm>
            <a:off x="1808112" y="3948674"/>
            <a:ext cx="3203881" cy="767550"/>
          </a:xfrm>
          <a:prstGeom prst="rect">
            <a:avLst/>
          </a:prstGeom>
          <a:solidFill>
            <a:srgbClr val="CACE2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34275" rIns="68569" bIns="34275" anchor="t" anchorCtr="0">
            <a:noAutofit/>
          </a:bodyPr>
          <a:lstStyle/>
          <a:p>
            <a:pPr algn="ctr" rtl="0"/>
            <a:endParaRPr sz="1350" dirty="0"/>
          </a:p>
        </p:txBody>
      </p:sp>
      <p:sp>
        <p:nvSpPr>
          <p:cNvPr id="7" name="Google Shape;351;p13">
            <a:extLst>
              <a:ext uri="{FF2B5EF4-FFF2-40B4-BE49-F238E27FC236}">
                <a16:creationId xmlns:a16="http://schemas.microsoft.com/office/drawing/2014/main" id="{61879867-553B-475A-96EE-B52CF3AF2DE8}"/>
              </a:ext>
            </a:extLst>
          </p:cNvPr>
          <p:cNvSpPr txBox="1"/>
          <p:nvPr/>
        </p:nvSpPr>
        <p:spPr>
          <a:xfrm>
            <a:off x="1479790" y="4908873"/>
            <a:ext cx="3973427" cy="900247"/>
          </a:xfrm>
          <a:prstGeom prst="rect">
            <a:avLst/>
          </a:prstGeom>
          <a:solidFill>
            <a:srgbClr val="CACE2C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34275" rIns="68569" bIns="34275" anchor="t" anchorCtr="0">
            <a:noAutofit/>
          </a:bodyPr>
          <a:lstStyle/>
          <a:p>
            <a:pPr algn="ctr" rtl="0"/>
            <a:endParaRPr sz="5400" b="1" dirty="0"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3876C-B0D2-4829-AA18-939FC726AC1C}"/>
              </a:ext>
            </a:extLst>
          </p:cNvPr>
          <p:cNvSpPr txBox="1"/>
          <p:nvPr/>
        </p:nvSpPr>
        <p:spPr>
          <a:xfrm>
            <a:off x="1446663" y="4009685"/>
            <a:ext cx="37394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/>
              <a:t>مَاذا فَعَل</a:t>
            </a:r>
            <a:r>
              <a:rPr lang="ar-OM" sz="2800" dirty="0"/>
              <a:t> لكي يعبر عن حبه</a:t>
            </a:r>
            <a:r>
              <a:rPr lang="ar-SA" sz="2800" dirty="0"/>
              <a:t> ؟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9B6B4-AD68-49BC-9182-8AD60BC92686}"/>
              </a:ext>
            </a:extLst>
          </p:cNvPr>
          <p:cNvSpPr txBox="1"/>
          <p:nvPr/>
        </p:nvSpPr>
        <p:spPr>
          <a:xfrm>
            <a:off x="1433015" y="4982758"/>
            <a:ext cx="39578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OM" sz="3200" dirty="0"/>
              <a:t>كتب تعبيرا يلقيه في الإذاعة</a:t>
            </a:r>
            <a:endParaRPr lang="ar-SA" sz="3200" dirty="0"/>
          </a:p>
        </p:txBody>
      </p:sp>
      <p:pic>
        <p:nvPicPr>
          <p:cNvPr id="10" name="ممتاز">
            <a:hlinkClick r:id="" action="ppaction://media"/>
            <a:extLst>
              <a:ext uri="{FF2B5EF4-FFF2-40B4-BE49-F238E27FC236}">
                <a16:creationId xmlns:a16="http://schemas.microsoft.com/office/drawing/2014/main" id="{6820BE72-4FC3-4AF3-A9C1-05C368366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354" y="2406859"/>
            <a:ext cx="4572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96360E-F208-4449-A421-79788C7BB506}"/>
              </a:ext>
            </a:extLst>
          </p:cNvPr>
          <p:cNvSpPr txBox="1"/>
          <p:nvPr/>
        </p:nvSpPr>
        <p:spPr>
          <a:xfrm>
            <a:off x="194482" y="5829386"/>
            <a:ext cx="8006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/>
              <a:t>العودة</a:t>
            </a:r>
            <a:endParaRPr lang="ar-KW" sz="2400" b="1" dirty="0"/>
          </a:p>
        </p:txBody>
      </p:sp>
    </p:spTree>
    <p:extLst>
      <p:ext uri="{BB962C8B-B14F-4D97-AF65-F5344CB8AC3E}">
        <p14:creationId xmlns:p14="http://schemas.microsoft.com/office/powerpoint/2010/main" val="12889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remium Photo | Strawberry and vanilla ice cream melted with sprinkles on  wafer background,">
            <a:extLst>
              <a:ext uri="{FF2B5EF4-FFF2-40B4-BE49-F238E27FC236}">
                <a16:creationId xmlns:a16="http://schemas.microsoft.com/office/drawing/2014/main" id="{F57DFFC5-86BF-4C3B-85DB-E2FBF9953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15" y="0"/>
            <a:ext cx="914398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5CDF3-293A-4BED-AC94-F689E4CCB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88" b="97920" l="621" r="98830">
                        <a14:foregroundMark x1="57569" y1="6309" x2="41404" y2="6876"/>
                        <a14:foregroundMark x1="41404" y1="6876" x2="57569" y2="6876"/>
                        <a14:foregroundMark x1="57569" y1="6876" x2="41858" y2="5811"/>
                        <a14:foregroundMark x1="41858" y1="5811" x2="54680" y2="9094"/>
                        <a14:foregroundMark x1="54680" y1="9094" x2="64637" y2="8853"/>
                        <a14:foregroundMark x1="92526" y1="35448" x2="94890" y2="50713"/>
                        <a14:foregroundMark x1="52077" y1="94275" x2="56781" y2="92281"/>
                        <a14:foregroundMark x1="98424" y1="39127" x2="98042" y2="44490"/>
                        <a14:foregroundMark x1="98830" y1="39127" x2="98424" y2="48169"/>
                        <a14:foregroundMark x1="57569" y1="6876" x2="55229" y2="6309"/>
                        <a14:foregroundMark x1="8095" y1="36015" x2="6519" y2="43923"/>
                        <a14:foregroundMark x1="6519" y1="36015" x2="4561" y2="45900"/>
                        <a14:foregroundMark x1="4561" y1="45900" x2="4561" y2="45900"/>
                        <a14:foregroundMark x1="4561" y1="40244" x2="4943" y2="44783"/>
                        <a14:foregroundMark x1="55229" y1="4057" x2="50907" y2="3765"/>
                        <a14:foregroundMark x1="58763" y1="5467" x2="51695" y2="3765"/>
                        <a14:foregroundMark x1="52459" y1="1788" x2="51289" y2="2355"/>
                        <a14:foregroundMark x1="51289" y1="2355" x2="51289" y2="2355"/>
                        <a14:foregroundMark x1="51289" y1="2355" x2="51289" y2="2355"/>
                        <a14:foregroundMark x1="52459" y1="97937" x2="50501" y2="97095"/>
                        <a14:foregroundMark x1="51289" y1="97370" x2="51289" y2="97095"/>
                        <a14:foregroundMark x1="2197" y1="40536" x2="1409" y2="42238"/>
                        <a14:foregroundMark x1="621" y1="42806" x2="1409" y2="4392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6835" y="1959658"/>
            <a:ext cx="3420362" cy="4750776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CE456B1E-E545-4EEE-BA0C-56DAFD97C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88" b="97920" l="621" r="98830">
                        <a14:foregroundMark x1="57569" y1="6309" x2="41404" y2="6876"/>
                        <a14:foregroundMark x1="41404" y1="6876" x2="57569" y2="6876"/>
                        <a14:foregroundMark x1="57569" y1="6876" x2="41858" y2="5811"/>
                        <a14:foregroundMark x1="41858" y1="5811" x2="54680" y2="9094"/>
                        <a14:foregroundMark x1="54680" y1="9094" x2="64637" y2="8853"/>
                        <a14:foregroundMark x1="92526" y1="35448" x2="94890" y2="50713"/>
                        <a14:foregroundMark x1="52077" y1="94275" x2="56781" y2="92281"/>
                        <a14:foregroundMark x1="98424" y1="39127" x2="98042" y2="44490"/>
                        <a14:foregroundMark x1="98830" y1="39127" x2="98424" y2="48169"/>
                        <a14:foregroundMark x1="57569" y1="6876" x2="55229" y2="6309"/>
                        <a14:foregroundMark x1="8095" y1="36015" x2="6519" y2="43923"/>
                        <a14:foregroundMark x1="6519" y1="36015" x2="4561" y2="45900"/>
                        <a14:foregroundMark x1="4561" y1="45900" x2="4561" y2="45900"/>
                        <a14:foregroundMark x1="4561" y1="40244" x2="4943" y2="44783"/>
                        <a14:foregroundMark x1="55229" y1="4057" x2="50907" y2="3765"/>
                        <a14:foregroundMark x1="58763" y1="5467" x2="51695" y2="3765"/>
                        <a14:foregroundMark x1="52459" y1="1788" x2="51289" y2="2355"/>
                        <a14:foregroundMark x1="51289" y1="2355" x2="51289" y2="2355"/>
                        <a14:foregroundMark x1="51289" y1="2355" x2="51289" y2="2355"/>
                        <a14:foregroundMark x1="52459" y1="97937" x2="50501" y2="97095"/>
                        <a14:foregroundMark x1="51289" y1="97370" x2="51289" y2="97095"/>
                        <a14:foregroundMark x1="2197" y1="40536" x2="1409" y2="42238"/>
                        <a14:foregroundMark x1="621" y1="42806" x2="1409" y2="43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232" y="5431330"/>
            <a:ext cx="950379" cy="1320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ممتاز">
            <a:hlinkClick r:id="" action="ppaction://media"/>
            <a:extLst>
              <a:ext uri="{FF2B5EF4-FFF2-40B4-BE49-F238E27FC236}">
                <a16:creationId xmlns:a16="http://schemas.microsoft.com/office/drawing/2014/main" id="{A8C9B606-09D1-4B9A-A500-2D2DEF1DC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1354" y="2406859"/>
            <a:ext cx="457200" cy="457200"/>
          </a:xfrm>
          <a:prstGeom prst="rect">
            <a:avLst/>
          </a:prstGeom>
        </p:spPr>
      </p:pic>
      <p:sp>
        <p:nvSpPr>
          <p:cNvPr id="8" name="Google Shape;351;p13">
            <a:extLst>
              <a:ext uri="{FF2B5EF4-FFF2-40B4-BE49-F238E27FC236}">
                <a16:creationId xmlns:a16="http://schemas.microsoft.com/office/drawing/2014/main" id="{6E246BC7-1669-404D-AAF7-C11DF373A630}"/>
              </a:ext>
            </a:extLst>
          </p:cNvPr>
          <p:cNvSpPr txBox="1"/>
          <p:nvPr/>
        </p:nvSpPr>
        <p:spPr>
          <a:xfrm>
            <a:off x="914400" y="3835870"/>
            <a:ext cx="3854328" cy="767550"/>
          </a:xfrm>
          <a:prstGeom prst="rect">
            <a:avLst/>
          </a:prstGeom>
          <a:solidFill>
            <a:srgbClr val="A1F9FD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34275" rIns="68569" bIns="34275" anchor="t" anchorCtr="0">
            <a:noAutofit/>
          </a:bodyPr>
          <a:lstStyle/>
          <a:p>
            <a:pPr algn="ctr" rtl="0"/>
            <a:endParaRPr sz="1350" dirty="0"/>
          </a:p>
        </p:txBody>
      </p:sp>
      <p:sp>
        <p:nvSpPr>
          <p:cNvPr id="9" name="Google Shape;351;p13">
            <a:extLst>
              <a:ext uri="{FF2B5EF4-FFF2-40B4-BE49-F238E27FC236}">
                <a16:creationId xmlns:a16="http://schemas.microsoft.com/office/drawing/2014/main" id="{E7B289E1-1E46-43A1-B781-33DB701F98DF}"/>
              </a:ext>
            </a:extLst>
          </p:cNvPr>
          <p:cNvSpPr txBox="1"/>
          <p:nvPr/>
        </p:nvSpPr>
        <p:spPr>
          <a:xfrm>
            <a:off x="1272184" y="4749045"/>
            <a:ext cx="3973427" cy="900247"/>
          </a:xfrm>
          <a:prstGeom prst="rect">
            <a:avLst/>
          </a:prstGeom>
          <a:solidFill>
            <a:srgbClr val="A1F9FD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34275" rIns="68569" bIns="34275" anchor="t" anchorCtr="0">
            <a:noAutofit/>
          </a:bodyPr>
          <a:lstStyle/>
          <a:p>
            <a:pPr algn="ctr" rtl="0"/>
            <a:endParaRPr sz="5400" b="1" dirty="0"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D95D0-1FFE-4242-8F41-01D62E482216}"/>
              </a:ext>
            </a:extLst>
          </p:cNvPr>
          <p:cNvSpPr txBox="1"/>
          <p:nvPr/>
        </p:nvSpPr>
        <p:spPr>
          <a:xfrm>
            <a:off x="750399" y="3944222"/>
            <a:ext cx="39760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4-</a:t>
            </a:r>
            <a:r>
              <a:rPr lang="ar-OM" sz="2400" b="1" dirty="0"/>
              <a:t>ماذا تتوقعون درسنا لهذا اليوم</a:t>
            </a:r>
            <a:r>
              <a:rPr lang="ar-SA" sz="2400" b="1" dirty="0"/>
              <a:t> ؟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66A3D1-B5CB-438C-8D10-A93C9231BC15}"/>
              </a:ext>
            </a:extLst>
          </p:cNvPr>
          <p:cNvSpPr txBox="1"/>
          <p:nvPr/>
        </p:nvSpPr>
        <p:spPr>
          <a:xfrm>
            <a:off x="1160059" y="4792598"/>
            <a:ext cx="41079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OM" sz="4000" dirty="0"/>
              <a:t>عن التعبير الكتابي</a:t>
            </a:r>
            <a:endParaRPr lang="ar-SA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7BA82B-A6C3-4892-8826-1534588C97E7}"/>
              </a:ext>
            </a:extLst>
          </p:cNvPr>
          <p:cNvSpPr txBox="1"/>
          <p:nvPr/>
        </p:nvSpPr>
        <p:spPr>
          <a:xfrm>
            <a:off x="266889" y="5691424"/>
            <a:ext cx="8006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/>
              <a:t>العودة</a:t>
            </a:r>
            <a:endParaRPr lang="ar-KW" sz="2400" b="1" dirty="0"/>
          </a:p>
        </p:txBody>
      </p:sp>
    </p:spTree>
    <p:extLst>
      <p:ext uri="{BB962C8B-B14F-4D97-AF65-F5344CB8AC3E}">
        <p14:creationId xmlns:p14="http://schemas.microsoft.com/office/powerpoint/2010/main" val="153043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3DA86-472D-2E6F-C5BE-E215EA355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6F4C8BA-B6CD-F8B4-DCE2-56651D28F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7962" y="3429000"/>
            <a:ext cx="609600" cy="609600"/>
          </a:xfrm>
          <a:prstGeom prst="rect">
            <a:avLst/>
          </a:prstGeom>
        </p:spPr>
      </p:pic>
      <p:sp>
        <p:nvSpPr>
          <p:cNvPr id="2" name="مخطط انسيابي: معالجة متعاقبة 1">
            <a:extLst>
              <a:ext uri="{FF2B5EF4-FFF2-40B4-BE49-F238E27FC236}">
                <a16:creationId xmlns:a16="http://schemas.microsoft.com/office/drawing/2014/main" id="{99D2A4E1-C3BF-2EA3-6093-7400D599C2F2}"/>
              </a:ext>
            </a:extLst>
          </p:cNvPr>
          <p:cNvSpPr/>
          <p:nvPr/>
        </p:nvSpPr>
        <p:spPr>
          <a:xfrm>
            <a:off x="3124200" y="152400"/>
            <a:ext cx="3200400" cy="3810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بسم الله الرحمن الرحيم</a:t>
            </a:r>
          </a:p>
        </p:txBody>
      </p:sp>
      <p:sp>
        <p:nvSpPr>
          <p:cNvPr id="5" name="مستطيل مستدير الزوايا 4">
            <a:extLst>
              <a:ext uri="{FF2B5EF4-FFF2-40B4-BE49-F238E27FC236}">
                <a16:creationId xmlns:a16="http://schemas.microsoft.com/office/drawing/2014/main" id="{0B352EEA-E443-74D5-9596-0FA715A06EDC}"/>
              </a:ext>
            </a:extLst>
          </p:cNvPr>
          <p:cNvSpPr/>
          <p:nvPr/>
        </p:nvSpPr>
        <p:spPr>
          <a:xfrm>
            <a:off x="1981200" y="843534"/>
            <a:ext cx="2752725" cy="4328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أولا لنأخذ تمارين </a:t>
            </a:r>
            <a:r>
              <a:rPr lang="ar-OM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إحمائية</a:t>
            </a:r>
            <a:endParaRPr lang="ar-SA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BABA8CF4-FE72-FA4E-2BC6-BD472C88E9B9}"/>
              </a:ext>
            </a:extLst>
          </p:cNvPr>
          <p:cNvSpPr/>
          <p:nvPr/>
        </p:nvSpPr>
        <p:spPr>
          <a:xfrm>
            <a:off x="5029200" y="843534"/>
            <a:ext cx="2895600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عنوان الدرس : </a:t>
            </a:r>
            <a:r>
              <a:rPr lang="ar-OM" sz="2000" b="1" dirty="0">
                <a:solidFill>
                  <a:schemeClr val="tx1"/>
                </a:solidFill>
              </a:rPr>
              <a:t>التعبير الكتابي</a:t>
            </a:r>
            <a:r>
              <a:rPr lang="ar-SA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وسيلة شرح مع سهم إلى الأسفل 7">
            <a:extLst>
              <a:ext uri="{FF2B5EF4-FFF2-40B4-BE49-F238E27FC236}">
                <a16:creationId xmlns:a16="http://schemas.microsoft.com/office/drawing/2014/main" id="{7B044BBB-8A51-AFBF-AEDB-D3153A44F434}"/>
              </a:ext>
            </a:extLst>
          </p:cNvPr>
          <p:cNvSpPr/>
          <p:nvPr/>
        </p:nvSpPr>
        <p:spPr>
          <a:xfrm>
            <a:off x="2590800" y="1676400"/>
            <a:ext cx="4343400" cy="1066800"/>
          </a:xfrm>
          <a:prstGeom prst="downArrowCallou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C00000"/>
                </a:solidFill>
              </a:rPr>
              <a:t>سَارَةُ </a:t>
            </a:r>
            <a:r>
              <a:rPr lang="ar-SA" sz="4000" dirty="0" err="1">
                <a:solidFill>
                  <a:srgbClr val="C00000"/>
                </a:solidFill>
              </a:rPr>
              <a:t>وَ</a:t>
            </a:r>
            <a:r>
              <a:rPr lang="ar-SA" sz="4000" dirty="0">
                <a:solidFill>
                  <a:srgbClr val="C00000"/>
                </a:solidFill>
              </a:rPr>
              <a:t> عَمَلَ الْخَيْرِ</a:t>
            </a:r>
          </a:p>
        </p:txBody>
      </p:sp>
      <p:pic>
        <p:nvPicPr>
          <p:cNvPr id="12292" name="Picture 4" descr="الفتاة الصغيرة التي ساعدت الجدة عبور الطريق, مهرجان التاسع المزدوج, رجل  عجوز, توضيح PNG وملف PSD للتحميل مجانا">
            <a:extLst>
              <a:ext uri="{FF2B5EF4-FFF2-40B4-BE49-F238E27FC236}">
                <a16:creationId xmlns:a16="http://schemas.microsoft.com/office/drawing/2014/main" id="{C153D13A-1BE2-453B-66DA-95B923EC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29000"/>
            <a:ext cx="5105400" cy="2767584"/>
          </a:xfrm>
          <a:prstGeom prst="rect">
            <a:avLst/>
          </a:prstGeom>
          <a:noFill/>
          <a:effectLst>
            <a:outerShdw blurRad="431800" dist="63500" dir="16200000" rotWithShape="0">
              <a:schemeClr val="accent2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11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3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D553D210-F49A-1D0C-1BDC-AF2A3F755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3581400" y="685800"/>
            <a:ext cx="3352800" cy="609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الآن لنجب على السؤال التالي</a:t>
            </a:r>
            <a:r>
              <a:rPr lang="ar-S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sp>
        <p:nvSpPr>
          <p:cNvPr id="8" name="مخطط انسيابي: معالجة متعاقبة 7"/>
          <p:cNvSpPr/>
          <p:nvPr/>
        </p:nvSpPr>
        <p:spPr>
          <a:xfrm>
            <a:off x="990600" y="1600200"/>
            <a:ext cx="7772400" cy="53340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400" dirty="0">
                <a:solidFill>
                  <a:schemeClr val="tx1"/>
                </a:solidFill>
              </a:rPr>
              <a:t>1</a:t>
            </a:r>
            <a:r>
              <a:rPr lang="ar-SA" sz="2400" dirty="0">
                <a:solidFill>
                  <a:schemeClr val="tx1"/>
                </a:solidFill>
              </a:rPr>
              <a:t>- رَتِّبْ أَحْدَاثَ النَّصِ</a:t>
            </a:r>
            <a:r>
              <a:rPr lang="ar-OM" sz="2400" dirty="0">
                <a:solidFill>
                  <a:schemeClr val="tx1"/>
                </a:solidFill>
              </a:rPr>
              <a:t> التعبيري</a:t>
            </a:r>
            <a:r>
              <a:rPr lang="ar-SA" sz="2400" dirty="0">
                <a:solidFill>
                  <a:schemeClr val="tx1"/>
                </a:solidFill>
              </a:rPr>
              <a:t> بِوَضْعِ 1 2 3 4 في المربع :-</a:t>
            </a:r>
          </a:p>
        </p:txBody>
      </p:sp>
      <p:graphicFrame>
        <p:nvGraphicFramePr>
          <p:cNvPr id="9" name="جدول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072644"/>
              </p:ext>
            </p:extLst>
          </p:nvPr>
        </p:nvGraphicFramePr>
        <p:xfrm>
          <a:off x="2438400" y="2466975"/>
          <a:ext cx="5181600" cy="2533650"/>
        </p:xfrm>
        <a:graphic>
          <a:graphicData uri="http://schemas.openxmlformats.org/drawingml/2006/table">
            <a:tbl>
              <a:tblPr rtl="1" firstRow="1" bandRow="1">
                <a:tableStyleId>{8A107856-5554-42FB-B03E-39F5DBC370BA}</a:tableStyleId>
              </a:tblPr>
              <a:tblGrid>
                <a:gridCol w="1093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7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/>
                        <a:t>شَاهَدَتْ سَارَة عَجُوزًا تُرِيدُ عُبُورَ</a:t>
                      </a:r>
                      <a:r>
                        <a:rPr lang="ar-SA" sz="2000" baseline="0" dirty="0"/>
                        <a:t> الشَّارِعَ .</a:t>
                      </a:r>
                      <a:endParaRPr lang="ar-SA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خَرَجَتْ سَارَة مِنَ الْمَدْرَسَةِ 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سَاعَدتْ سَارَة الْعَجُوز فِي عُبُورَ الشَّارِع.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شَكَرَتْ الْعَجُوزُ سَارة عَلَى عَمَلِ الْخَيْرِ 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5BE16CBE-820F-AFAE-3E03-5B8D3A1472FB}"/>
              </a:ext>
            </a:extLst>
          </p:cNvPr>
          <p:cNvSpPr/>
          <p:nvPr/>
        </p:nvSpPr>
        <p:spPr>
          <a:xfrm>
            <a:off x="6553200" y="2971799"/>
            <a:ext cx="914400" cy="9188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OM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36CF887-6211-4AB8-23D5-9D8D01A20749}"/>
              </a:ext>
            </a:extLst>
          </p:cNvPr>
          <p:cNvSpPr/>
          <p:nvPr/>
        </p:nvSpPr>
        <p:spPr>
          <a:xfrm>
            <a:off x="6739128" y="2343447"/>
            <a:ext cx="574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OM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AF870EF-5093-90C9-D686-A85FECCD8F01}"/>
              </a:ext>
            </a:extLst>
          </p:cNvPr>
          <p:cNvSpPr/>
          <p:nvPr/>
        </p:nvSpPr>
        <p:spPr>
          <a:xfrm>
            <a:off x="6739128" y="3600152"/>
            <a:ext cx="574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OM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863F21E-37C1-F67D-EE6E-0F7C719CFBD0}"/>
              </a:ext>
            </a:extLst>
          </p:cNvPr>
          <p:cNvSpPr/>
          <p:nvPr/>
        </p:nvSpPr>
        <p:spPr>
          <a:xfrm>
            <a:off x="6760464" y="4200823"/>
            <a:ext cx="574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OM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4" grpId="0"/>
      <p:bldP spid="6" grpId="0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2E4E6-BDF0-898D-E168-D2B447532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EF5EE060-B015-D548-44B4-BAAB2F7E9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مخطط انسيابي: معالجة متعاقبة 1">
            <a:extLst>
              <a:ext uri="{FF2B5EF4-FFF2-40B4-BE49-F238E27FC236}">
                <a16:creationId xmlns:a16="http://schemas.microsoft.com/office/drawing/2014/main" id="{933DC449-A915-F3D1-D022-B7D8AA216D78}"/>
              </a:ext>
            </a:extLst>
          </p:cNvPr>
          <p:cNvSpPr/>
          <p:nvPr/>
        </p:nvSpPr>
        <p:spPr>
          <a:xfrm>
            <a:off x="3124200" y="152400"/>
            <a:ext cx="3200400" cy="3810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بسم الله الرحمن الرحيم</a:t>
            </a:r>
          </a:p>
        </p:txBody>
      </p:sp>
      <p:sp>
        <p:nvSpPr>
          <p:cNvPr id="5" name="مستطيل مستدير الزوايا 4">
            <a:extLst>
              <a:ext uri="{FF2B5EF4-FFF2-40B4-BE49-F238E27FC236}">
                <a16:creationId xmlns:a16="http://schemas.microsoft.com/office/drawing/2014/main" id="{BA8F3A1C-1570-0B1A-A43F-0E9A75670F99}"/>
              </a:ext>
            </a:extLst>
          </p:cNvPr>
          <p:cNvSpPr/>
          <p:nvPr/>
        </p:nvSpPr>
        <p:spPr>
          <a:xfrm>
            <a:off x="3581400" y="685800"/>
            <a:ext cx="2209800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المادة : أحب لُغتي .</a:t>
            </a:r>
          </a:p>
        </p:txBody>
      </p:sp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FA89E898-5592-2FCB-4C61-19502CBBE6B2}"/>
              </a:ext>
            </a:extLst>
          </p:cNvPr>
          <p:cNvSpPr/>
          <p:nvPr/>
        </p:nvSpPr>
        <p:spPr>
          <a:xfrm>
            <a:off x="5960745" y="685800"/>
            <a:ext cx="2876550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عنوان الدرس : </a:t>
            </a:r>
            <a:r>
              <a:rPr lang="ar-OM" b="1" dirty="0">
                <a:solidFill>
                  <a:schemeClr val="tx1"/>
                </a:solidFill>
              </a:rPr>
              <a:t>التعبير الكتابي</a:t>
            </a:r>
            <a:r>
              <a:rPr lang="ar-SA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وسيلة شرح مع سهم إلى الأسفل 7">
            <a:extLst>
              <a:ext uri="{FF2B5EF4-FFF2-40B4-BE49-F238E27FC236}">
                <a16:creationId xmlns:a16="http://schemas.microsoft.com/office/drawing/2014/main" id="{614C1F54-385E-D659-D0C3-6532A7457F47}"/>
              </a:ext>
            </a:extLst>
          </p:cNvPr>
          <p:cNvSpPr/>
          <p:nvPr/>
        </p:nvSpPr>
        <p:spPr>
          <a:xfrm>
            <a:off x="914400" y="1303893"/>
            <a:ext cx="7922895" cy="990600"/>
          </a:xfrm>
          <a:prstGeom prst="downArrowCallou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400" dirty="0">
                <a:solidFill>
                  <a:srgbClr val="C00000"/>
                </a:solidFill>
              </a:rPr>
              <a:t>الآن لننتقل إلى نشاط </a:t>
            </a:r>
            <a:r>
              <a:rPr lang="ar-OM" sz="2400" dirty="0" err="1">
                <a:solidFill>
                  <a:srgbClr val="C00000"/>
                </a:solidFill>
              </a:rPr>
              <a:t>آخرولنقم</a:t>
            </a:r>
            <a:r>
              <a:rPr lang="ar-OM" sz="2400" dirty="0">
                <a:solidFill>
                  <a:srgbClr val="C00000"/>
                </a:solidFill>
              </a:rPr>
              <a:t> بإعادة ترتيب أحداث القصة المصورة التالية:</a:t>
            </a:r>
            <a:endParaRPr lang="ar-SA" sz="2400" dirty="0">
              <a:solidFill>
                <a:srgbClr val="C00000"/>
              </a:solidFill>
            </a:endParaRPr>
          </a:p>
        </p:txBody>
      </p:sp>
      <p:pic>
        <p:nvPicPr>
          <p:cNvPr id="4" name="صورة 3" descr="صورة تحتوي على دراجة, عجلة, سيارة طرق وعرة, شخص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32BC57C7-66AC-BD94-CCD0-02DE959A9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85" y="2353708"/>
            <a:ext cx="5943600" cy="44196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717C9C76-3E91-BFB0-818A-665AEECDFD71}"/>
              </a:ext>
            </a:extLst>
          </p:cNvPr>
          <p:cNvSpPr/>
          <p:nvPr/>
        </p:nvSpPr>
        <p:spPr>
          <a:xfrm>
            <a:off x="7480935" y="2232357"/>
            <a:ext cx="5076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OM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055C8F9-A579-22AA-4BDA-0C2631920C93}"/>
              </a:ext>
            </a:extLst>
          </p:cNvPr>
          <p:cNvSpPr/>
          <p:nvPr/>
        </p:nvSpPr>
        <p:spPr>
          <a:xfrm>
            <a:off x="4366292" y="2238970"/>
            <a:ext cx="716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OM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70EFF88-8130-C625-B194-86C03F58FBC5}"/>
              </a:ext>
            </a:extLst>
          </p:cNvPr>
          <p:cNvSpPr/>
          <p:nvPr/>
        </p:nvSpPr>
        <p:spPr>
          <a:xfrm>
            <a:off x="7638064" y="4419600"/>
            <a:ext cx="3505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OM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EE443F3-FE30-878F-14BA-1A58BE94D9BF}"/>
              </a:ext>
            </a:extLst>
          </p:cNvPr>
          <p:cNvSpPr/>
          <p:nvPr/>
        </p:nvSpPr>
        <p:spPr>
          <a:xfrm>
            <a:off x="4572000" y="4343400"/>
            <a:ext cx="4713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OM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723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11" grpId="0"/>
      <p:bldP spid="12" grpId="0"/>
      <p:bldP spid="15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1194</TotalTime>
  <Words>303</Words>
  <Application>Microsoft Office PowerPoint</Application>
  <PresentationFormat>عرض على الشاشة (4:3)</PresentationFormat>
  <Paragraphs>72</Paragraphs>
  <Slides>21</Slides>
  <Notes>0</Notes>
  <HiddenSlides>0</HiddenSlides>
  <MMClips>17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6" baseType="lpstr">
      <vt:lpstr>Aldhabi</vt:lpstr>
      <vt:lpstr>Arial</vt:lpstr>
      <vt:lpstr>Calibri</vt:lpstr>
      <vt:lpstr>DG Sahabah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user</dc:creator>
  <cp:lastModifiedBy>خالصه حامد سيف المحفوظيه</cp:lastModifiedBy>
  <cp:revision>71</cp:revision>
  <dcterms:created xsi:type="dcterms:W3CDTF">2021-06-12T18:59:04Z</dcterms:created>
  <dcterms:modified xsi:type="dcterms:W3CDTF">2025-03-22T11:51:45Z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5af2f3-15c0-42f7-aff1-8120ca254967_Enabled">
    <vt:lpwstr>true</vt:lpwstr>
  </property>
  <property fmtid="{D5CDD505-2E9C-101B-9397-08002B2CF9AE}" pid="3" name="MSIP_Label_c15af2f3-15c0-42f7-aff1-8120ca254967_SetDate">
    <vt:lpwstr>2025-03-15T18:01:04Z</vt:lpwstr>
  </property>
  <property fmtid="{D5CDD505-2E9C-101B-9397-08002B2CF9AE}" pid="4" name="MSIP_Label_c15af2f3-15c0-42f7-aff1-8120ca254967_Method">
    <vt:lpwstr>Standard</vt:lpwstr>
  </property>
  <property fmtid="{D5CDD505-2E9C-101B-9397-08002B2CF9AE}" pid="5" name="MSIP_Label_c15af2f3-15c0-42f7-aff1-8120ca254967_Name">
    <vt:lpwstr>defa4170-0d19-0005-0004-bc88714345d2</vt:lpwstr>
  </property>
  <property fmtid="{D5CDD505-2E9C-101B-9397-08002B2CF9AE}" pid="6" name="MSIP_Label_c15af2f3-15c0-42f7-aff1-8120ca254967_SiteId">
    <vt:lpwstr>04b4cb5d-cc41-401f-bd9d-4ca8a31a5c2f</vt:lpwstr>
  </property>
  <property fmtid="{D5CDD505-2E9C-101B-9397-08002B2CF9AE}" pid="7" name="MSIP_Label_c15af2f3-15c0-42f7-aff1-8120ca254967_ActionId">
    <vt:lpwstr>68a6f7d2-6f4b-4987-b298-49321dae6373</vt:lpwstr>
  </property>
  <property fmtid="{D5CDD505-2E9C-101B-9397-08002B2CF9AE}" pid="8" name="MSIP_Label_c15af2f3-15c0-42f7-aff1-8120ca254967_ContentBits">
    <vt:lpwstr>0</vt:lpwstr>
  </property>
  <property fmtid="{D5CDD505-2E9C-101B-9397-08002B2CF9AE}" pid="9" name="MSIP_Label_c15af2f3-15c0-42f7-aff1-8120ca254967_Tag">
    <vt:lpwstr>10, 3, 0, 1</vt:lpwstr>
  </property>
</Properties>
</file>